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57" r:id="rId4"/>
    <p:sldId id="260" r:id="rId5"/>
    <p:sldId id="529" r:id="rId6"/>
    <p:sldId id="258" r:id="rId7"/>
    <p:sldId id="261" r:id="rId8"/>
    <p:sldId id="29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33"/>
    <a:srgbClr val="CCFFFF"/>
    <a:srgbClr val="1F9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81" d="100"/>
          <a:sy n="81" d="100"/>
        </p:scale>
        <p:origin x="-25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77BAC-22B2-4795-805E-4D16743D8FF8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ED99E-0509-4B1F-9CC5-5512DA930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12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54243" indent="-29009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60374" indent="-232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24523" indent="-232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88672" indent="-232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52822" indent="-232075" defTabSz="52700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3016971" indent="-232075" defTabSz="52700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81121" indent="-232075" defTabSz="52700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945270" indent="-232075" defTabSz="52700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1A37586B-F5D0-8E47-BF79-7CCAB0BF90DE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135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9BD6B0-E03E-4126-849D-188503281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82E6336-B90C-4FE5-8AD8-4A16D9F04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7336FB-7EC2-4B1C-B6DE-08C06D9A0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CE06-F2EA-4FBC-AF73-764EC1B9373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270F7D-07F8-4BE1-8892-DF4AEDBC7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CD1C2F-18D3-4EE7-A366-40F74D2F4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901F-B45B-4F87-9FDF-BBB07D970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05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845D60-61AD-4391-8101-D6F571B89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A047C9F-2335-488B-BA44-E12E2555B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E5D49C-7B9D-486D-8886-2031B2AB3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CE06-F2EA-4FBC-AF73-764EC1B9373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701AA0-426E-4268-8B10-DE56C471C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C37779-D4D0-4474-A4F1-20668978F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901F-B45B-4F87-9FDF-BBB07D970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78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3F88908-C643-40A3-8415-3303D37584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488318F-B849-4EAD-ACD0-A353D2D47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632EF9-BAF0-4DF8-9065-BCE4BC4F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CE06-F2EA-4FBC-AF73-764EC1B9373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964CD6-A34D-4DE7-BB33-E59B79E2B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22F826-B3BB-4D86-9F0C-4CBB7D0EF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901F-B45B-4F87-9FDF-BBB07D970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2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861303-DB9F-4A5F-9233-C19C71BB8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FA6248-B331-4540-A48A-9F6E4059D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2FAA49-C62C-4F43-9928-0FD509A4E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CE06-F2EA-4FBC-AF73-764EC1B9373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415028-282A-4D80-8ED2-89A475109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453DCE-2D8D-417E-90B7-A63F4E812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901F-B45B-4F87-9FDF-BBB07D970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3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E6A98C-67F4-424D-B2D8-E55326FA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093D9C-F55D-4D62-AE96-F98806624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8A3A63-7A2A-4FDF-A77D-E05D6FA8C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CE06-F2EA-4FBC-AF73-764EC1B9373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80F685-2E2A-4902-B951-03280E3B9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B4A7CC-4862-450D-8F32-5FDB4656C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901F-B45B-4F87-9FDF-BBB07D970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28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F7B15E-9FF5-4413-9F51-C1D7B4407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9001B1-8991-49E9-B421-26D5083809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962E168-AEF1-491B-BDB2-C6493BC82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B4E45B-B0AE-4D14-B3B3-77448A594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CE06-F2EA-4FBC-AF73-764EC1B9373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E826506-4FCB-4554-8D40-525163EF5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06E4948-8B1D-49C2-A836-942DFD348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901F-B45B-4F87-9FDF-BBB07D970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8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82023E-3102-4456-9A8B-1E21FE033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800E817-F7DD-419A-B7E3-3805CE81C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3C71781-7907-40FE-97D5-02587CE00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0D6B1D1-D70F-43DD-9952-931BA9C6CB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73445CF-A598-4AD1-A2CA-61E5972EA2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F44C9F1-C958-414F-A4FF-9B80F1306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CE06-F2EA-4FBC-AF73-764EC1B9373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A3A7A04-00A5-4471-8B79-AA7AEBFB3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C8C3240-261D-4CBD-99ED-E206A01C4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901F-B45B-4F87-9FDF-BBB07D970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51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E1B012-229A-49A8-8857-C700EB9D0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8A0780-1101-4ABA-BC99-DD6A7DD6A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CE06-F2EA-4FBC-AF73-764EC1B9373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B80B111-EFD2-48ED-9ED7-E6CC55CD5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B0F2CC9-8104-46AE-BCFE-657103AEB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901F-B45B-4F87-9FDF-BBB07D970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53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35BEC1B-4EEB-46AF-8E72-9A1BE1138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CE06-F2EA-4FBC-AF73-764EC1B9373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4494E58-6EED-4839-9198-F89C04829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6449AD2-537A-4392-BA42-4AFEF7C7C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901F-B45B-4F87-9FDF-BBB07D970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51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7C1517-F467-4BBD-BE27-785327839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050008-C6B2-4BC5-9F88-994499C09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FFA8492-E96A-4682-8223-25A1AEAE0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E2C0D0E-974E-48B1-B831-E7A74EC93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CE06-F2EA-4FBC-AF73-764EC1B9373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A70A956-A5E1-43AC-9880-676E4415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39E8EF-A556-482D-AB94-AE122FF6D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901F-B45B-4F87-9FDF-BBB07D970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21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037D5-9AC5-48D5-A69F-D4681196B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5DCD6A3-6016-4933-AFBB-D77B590D94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2690390-1FAB-4F3F-9345-1E101CFA9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D5E6CAE-5E02-4578-AFC8-7630DC895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CE06-F2EA-4FBC-AF73-764EC1B9373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4962EB-977F-4321-A3E1-7EFB38179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0C47F17-D54B-4EB1-AC91-96D987776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901F-B45B-4F87-9FDF-BBB07D970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31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827ED64-4B2D-4159-88E1-03B9D8783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D5D7174-9D43-48E1-9873-527370203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6FCDB3-563F-433F-9F80-0164E54487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7CE06-F2EA-4FBC-AF73-764EC1B9373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F133A6-D84F-483E-AEDD-8F28351446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CA5055-CFFF-4636-8BDC-53F9F04A6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7901F-B45B-4F87-9FDF-BBB07D970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7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8C89B-FACD-41E1-814D-C71A9903E8F0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12F4C3D-D989-4D4F-AB80-7F5D48DE4B28}"/>
              </a:ext>
            </a:extLst>
          </p:cNvPr>
          <p:cNvSpPr txBox="1"/>
          <p:nvPr/>
        </p:nvSpPr>
        <p:spPr>
          <a:xfrm>
            <a:off x="2699985" y="3273971"/>
            <a:ext cx="6615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Opportunities in </a:t>
            </a:r>
            <a:r>
              <a:rPr lang="en-US" sz="2800" b="1" dirty="0" err="1">
                <a:solidFill>
                  <a:schemeClr val="bg1"/>
                </a:solidFill>
              </a:rPr>
              <a:t>Agro</a:t>
            </a:r>
            <a:r>
              <a:rPr lang="en-US" sz="2800" b="1" dirty="0">
                <a:solidFill>
                  <a:schemeClr val="bg1"/>
                </a:solidFill>
              </a:rPr>
              <a:t>- processing industry in Ethiopia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058D1A8-F3F8-48C3-80CF-620B19ED0BC9}"/>
              </a:ext>
            </a:extLst>
          </p:cNvPr>
          <p:cNvSpPr txBox="1"/>
          <p:nvPr/>
        </p:nvSpPr>
        <p:spPr>
          <a:xfrm>
            <a:off x="9058275" y="5343525"/>
            <a:ext cx="285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Feb,2021</a:t>
            </a:r>
          </a:p>
        </p:txBody>
      </p:sp>
      <p:pic>
        <p:nvPicPr>
          <p:cNvPr id="8" name="Picture 5" descr="EIC Brand Manual-2-01.png">
            <a:extLst>
              <a:ext uri="{FF2B5EF4-FFF2-40B4-BE49-F238E27FC236}">
                <a16:creationId xmlns:a16="http://schemas.microsoft.com/office/drawing/2014/main" xmlns="" id="{B7B81ECA-6320-41D7-9A9E-2D347FDB17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1540" cy="195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29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5F88034-E2B3-4410-BDE3-4271FD560EEA}"/>
              </a:ext>
            </a:extLst>
          </p:cNvPr>
          <p:cNvSpPr txBox="1"/>
          <p:nvPr/>
        </p:nvSpPr>
        <p:spPr>
          <a:xfrm>
            <a:off x="564455" y="385763"/>
            <a:ext cx="10708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Ethiopia is a continental and global leader in the production of a variety of raw materials needed for </a:t>
            </a:r>
            <a:r>
              <a:rPr lang="en-US" sz="2400" b="1" dirty="0" err="1"/>
              <a:t>Agro</a:t>
            </a:r>
            <a:r>
              <a:rPr lang="en-US" sz="2400" b="1" dirty="0"/>
              <a:t>-processing Industries </a:t>
            </a:r>
          </a:p>
        </p:txBody>
      </p:sp>
      <p:sp useBgFill="1">
        <p:nvSpPr>
          <p:cNvPr id="6" name="Oval 5">
            <a:extLst>
              <a:ext uri="{FF2B5EF4-FFF2-40B4-BE49-F238E27FC236}">
                <a16:creationId xmlns:a16="http://schemas.microsoft.com/office/drawing/2014/main" xmlns="" id="{DF9797D1-3F16-4646-915B-BD082D65CA99}"/>
              </a:ext>
            </a:extLst>
          </p:cNvPr>
          <p:cNvSpPr/>
          <p:nvPr/>
        </p:nvSpPr>
        <p:spPr>
          <a:xfrm>
            <a:off x="829027" y="1943100"/>
            <a:ext cx="968552" cy="830997"/>
          </a:xfrm>
          <a:prstGeom prst="ellipse">
            <a:avLst/>
          </a:prstGeom>
          <a:ln>
            <a:solidFill>
              <a:srgbClr val="C00000"/>
            </a:solidFill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1C1CF7A-0AF0-4909-B991-F38F1BE35113}"/>
              </a:ext>
            </a:extLst>
          </p:cNvPr>
          <p:cNvSpPr txBox="1"/>
          <p:nvPr/>
        </p:nvSpPr>
        <p:spPr>
          <a:xfrm>
            <a:off x="1080206" y="2173932"/>
            <a:ext cx="557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5</a:t>
            </a:r>
            <a:r>
              <a:rPr lang="en-US" sz="2400" b="1" baseline="30000" dirty="0">
                <a:solidFill>
                  <a:schemeClr val="accent1"/>
                </a:solidFill>
              </a:rPr>
              <a:t>th</a:t>
            </a:r>
            <a:r>
              <a:rPr lang="en-US" dirty="0"/>
              <a:t> </a:t>
            </a:r>
          </a:p>
        </p:txBody>
      </p:sp>
      <p:sp useBgFill="1">
        <p:nvSpPr>
          <p:cNvPr id="8" name="Oval 7">
            <a:extLst>
              <a:ext uri="{FF2B5EF4-FFF2-40B4-BE49-F238E27FC236}">
                <a16:creationId xmlns:a16="http://schemas.microsoft.com/office/drawing/2014/main" xmlns="" id="{43C45383-0A98-40CB-92BC-B23D49D2C532}"/>
              </a:ext>
            </a:extLst>
          </p:cNvPr>
          <p:cNvSpPr/>
          <p:nvPr/>
        </p:nvSpPr>
        <p:spPr>
          <a:xfrm>
            <a:off x="829027" y="3116319"/>
            <a:ext cx="968552" cy="830998"/>
          </a:xfrm>
          <a:prstGeom prst="ellipse">
            <a:avLst/>
          </a:prstGeom>
          <a:ln>
            <a:solidFill>
              <a:srgbClr val="C00000"/>
            </a:solidFill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•	3rd </a:t>
            </a:r>
          </a:p>
        </p:txBody>
      </p:sp>
      <p:sp useBgFill="1">
        <p:nvSpPr>
          <p:cNvPr id="9" name="Oval 8">
            <a:extLst>
              <a:ext uri="{FF2B5EF4-FFF2-40B4-BE49-F238E27FC236}">
                <a16:creationId xmlns:a16="http://schemas.microsoft.com/office/drawing/2014/main" xmlns="" id="{B4AC3D94-12CC-4086-A365-90704B6CF00D}"/>
              </a:ext>
            </a:extLst>
          </p:cNvPr>
          <p:cNvSpPr/>
          <p:nvPr/>
        </p:nvSpPr>
        <p:spPr>
          <a:xfrm>
            <a:off x="829027" y="5462758"/>
            <a:ext cx="968552" cy="830998"/>
          </a:xfrm>
          <a:prstGeom prst="ellipse">
            <a:avLst/>
          </a:prstGeom>
          <a:ln>
            <a:solidFill>
              <a:srgbClr val="C00000"/>
            </a:solidFill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Oval 9">
            <a:extLst>
              <a:ext uri="{FF2B5EF4-FFF2-40B4-BE49-F238E27FC236}">
                <a16:creationId xmlns:a16="http://schemas.microsoft.com/office/drawing/2014/main" xmlns="" id="{544440F9-7E91-4371-B136-4850918E1208}"/>
              </a:ext>
            </a:extLst>
          </p:cNvPr>
          <p:cNvSpPr/>
          <p:nvPr/>
        </p:nvSpPr>
        <p:spPr>
          <a:xfrm>
            <a:off x="829027" y="4289539"/>
            <a:ext cx="968552" cy="830998"/>
          </a:xfrm>
          <a:prstGeom prst="ellipse">
            <a:avLst/>
          </a:prstGeom>
          <a:ln>
            <a:solidFill>
              <a:srgbClr val="C00000"/>
            </a:solidFill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6AE14C-97ED-4E8B-B4D5-F8FDC39D5A22}"/>
              </a:ext>
            </a:extLst>
          </p:cNvPr>
          <p:cNvSpPr txBox="1"/>
          <p:nvPr/>
        </p:nvSpPr>
        <p:spPr>
          <a:xfrm>
            <a:off x="2257425" y="2057400"/>
            <a:ext cx="6443663" cy="716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3B539C0-EB16-4A03-9D0B-DEAAB68E5865}"/>
              </a:ext>
            </a:extLst>
          </p:cNvPr>
          <p:cNvSpPr txBox="1"/>
          <p:nvPr/>
        </p:nvSpPr>
        <p:spPr>
          <a:xfrm>
            <a:off x="1888598" y="3230620"/>
            <a:ext cx="4473838" cy="716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50E2B91-BAB4-4076-B2E0-A1AF1CE9DBB4}"/>
              </a:ext>
            </a:extLst>
          </p:cNvPr>
          <p:cNvSpPr txBox="1"/>
          <p:nvPr/>
        </p:nvSpPr>
        <p:spPr>
          <a:xfrm>
            <a:off x="1888597" y="1979264"/>
            <a:ext cx="4966405" cy="716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BEABF17-90D8-4702-8411-5035528CEB16}"/>
              </a:ext>
            </a:extLst>
          </p:cNvPr>
          <p:cNvSpPr txBox="1"/>
          <p:nvPr/>
        </p:nvSpPr>
        <p:spPr>
          <a:xfrm>
            <a:off x="1820315" y="2131664"/>
            <a:ext cx="4628641" cy="716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A3DC3E1-7C56-448B-9068-6E2C06C2C0DE}"/>
              </a:ext>
            </a:extLst>
          </p:cNvPr>
          <p:cNvSpPr txBox="1"/>
          <p:nvPr/>
        </p:nvSpPr>
        <p:spPr>
          <a:xfrm>
            <a:off x="1797579" y="2189110"/>
            <a:ext cx="5060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largest producer of tropical fruits in Africa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6662B88-6063-42C2-9F46-FFD2F7481429}"/>
              </a:ext>
            </a:extLst>
          </p:cNvPr>
          <p:cNvSpPr txBox="1"/>
          <p:nvPr/>
        </p:nvSpPr>
        <p:spPr>
          <a:xfrm>
            <a:off x="1814514" y="3331763"/>
            <a:ext cx="5059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biggest producer of wheat in Africa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AF7DC03-DBA8-483F-B06B-4FEBBEAAFC1B}"/>
              </a:ext>
            </a:extLst>
          </p:cNvPr>
          <p:cNvSpPr txBox="1"/>
          <p:nvPr/>
        </p:nvSpPr>
        <p:spPr>
          <a:xfrm>
            <a:off x="1811868" y="4442235"/>
            <a:ext cx="4532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leading producer of livestock population globally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CDFFB77-5F0A-4585-BAF0-E885164ACECE}"/>
              </a:ext>
            </a:extLst>
          </p:cNvPr>
          <p:cNvSpPr txBox="1"/>
          <p:nvPr/>
        </p:nvSpPr>
        <p:spPr>
          <a:xfrm>
            <a:off x="1811868" y="5678202"/>
            <a:ext cx="4637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chicken population in Africa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7FA7015-F73F-49C7-9156-A5F07C9F94EB}"/>
              </a:ext>
            </a:extLst>
          </p:cNvPr>
          <p:cNvSpPr txBox="1"/>
          <p:nvPr/>
        </p:nvSpPr>
        <p:spPr>
          <a:xfrm>
            <a:off x="1113279" y="3404302"/>
            <a:ext cx="528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F9F2E"/>
                </a:solidFill>
              </a:rPr>
              <a:t>3</a:t>
            </a:r>
            <a:r>
              <a:rPr lang="en-US" sz="2400" b="1" baseline="30000" dirty="0">
                <a:solidFill>
                  <a:srgbClr val="1F9F2E"/>
                </a:solidFill>
              </a:rPr>
              <a:t>rd</a:t>
            </a:r>
            <a:r>
              <a:rPr lang="en-US" sz="2400" b="1" dirty="0">
                <a:solidFill>
                  <a:srgbClr val="1F9F2E"/>
                </a:solidFill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D17D7C1-7F32-43B6-BECD-CD04DAC4DF47}"/>
              </a:ext>
            </a:extLst>
          </p:cNvPr>
          <p:cNvSpPr txBox="1"/>
          <p:nvPr/>
        </p:nvSpPr>
        <p:spPr>
          <a:xfrm>
            <a:off x="1027553" y="4544104"/>
            <a:ext cx="528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>
                <a:solidFill>
                  <a:srgbClr val="7030A0"/>
                </a:solidFill>
              </a:rPr>
              <a:t>6th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FE2C06F-B67B-4638-8276-0DB0F64999A4}"/>
              </a:ext>
            </a:extLst>
          </p:cNvPr>
          <p:cNvSpPr txBox="1"/>
          <p:nvPr/>
        </p:nvSpPr>
        <p:spPr>
          <a:xfrm>
            <a:off x="1011768" y="5708980"/>
            <a:ext cx="528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>
                <a:solidFill>
                  <a:srgbClr val="002060"/>
                </a:solidFill>
              </a:rPr>
              <a:t>9th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49B1F20E-7160-4891-A2AB-55298001F32D}"/>
              </a:ext>
            </a:extLst>
          </p:cNvPr>
          <p:cNvCxnSpPr/>
          <p:nvPr/>
        </p:nvCxnSpPr>
        <p:spPr>
          <a:xfrm>
            <a:off x="6609116" y="1706228"/>
            <a:ext cx="0" cy="49538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C685DE94-22B2-4843-9FAB-7FE46B4E1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237" y="1869068"/>
            <a:ext cx="2420487" cy="242047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A3DD723D-D28D-4AC2-8F61-576A465C0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1510" y="1866473"/>
            <a:ext cx="2710490" cy="237664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F6CE5047-3B74-4ED9-95D2-7D2CC9B66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6913" y="4243115"/>
            <a:ext cx="2629451" cy="2335921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E91AAFF4-0671-4503-A4A3-B45018EA05BC}"/>
              </a:ext>
            </a:extLst>
          </p:cNvPr>
          <p:cNvGrpSpPr/>
          <p:nvPr/>
        </p:nvGrpSpPr>
        <p:grpSpPr>
          <a:xfrm>
            <a:off x="6945225" y="1947550"/>
            <a:ext cx="5251275" cy="4712563"/>
            <a:chOff x="6983874" y="1912897"/>
            <a:chExt cx="5251275" cy="471256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AB990AE6-1F9F-4D03-B4EA-97B3EA021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92331" y="4289539"/>
              <a:ext cx="2560461" cy="226040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AE8E6AB8-92D3-42E7-B0BA-0E3D676A5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83874" y="1915492"/>
              <a:ext cx="2500636" cy="2420471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F92BB6E5-B498-4D84-80CB-B223AA04C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10544" y="1912897"/>
              <a:ext cx="2800241" cy="2376642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B2E57D82-017C-41DF-873D-3703FEB1D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18630" y="4289539"/>
              <a:ext cx="2716519" cy="2335921"/>
            </a:xfrm>
            <a:prstGeom prst="rect">
              <a:avLst/>
            </a:prstGeom>
          </p:spPr>
        </p:pic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D7CC2F96-3626-47A5-972F-D973D6AA0C62}"/>
              </a:ext>
            </a:extLst>
          </p:cNvPr>
          <p:cNvCxnSpPr/>
          <p:nvPr/>
        </p:nvCxnSpPr>
        <p:spPr>
          <a:xfrm>
            <a:off x="564455" y="1706228"/>
            <a:ext cx="11401767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024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51C89C9-F280-4936-A39E-F69C2853F59A}"/>
              </a:ext>
            </a:extLst>
          </p:cNvPr>
          <p:cNvSpPr/>
          <p:nvPr/>
        </p:nvSpPr>
        <p:spPr>
          <a:xfrm>
            <a:off x="4521199" y="1844484"/>
            <a:ext cx="3149600" cy="426311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9F6CDA6-881C-42EE-9234-C2FD2E42ACB8}"/>
              </a:ext>
            </a:extLst>
          </p:cNvPr>
          <p:cNvSpPr txBox="1"/>
          <p:nvPr/>
        </p:nvSpPr>
        <p:spPr>
          <a:xfrm>
            <a:off x="1057275" y="2686050"/>
            <a:ext cx="2200275" cy="360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F10F3DE-D286-4012-B446-30952EECFE07}"/>
              </a:ext>
            </a:extLst>
          </p:cNvPr>
          <p:cNvSpPr txBox="1"/>
          <p:nvPr/>
        </p:nvSpPr>
        <p:spPr>
          <a:xfrm>
            <a:off x="4815637" y="2117806"/>
            <a:ext cx="27310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Favorable </a:t>
            </a:r>
            <a:r>
              <a:rPr lang="en-US" dirty="0" err="1"/>
              <a:t>agro</a:t>
            </a:r>
            <a:r>
              <a:rPr lang="en-US" dirty="0"/>
              <a:t>-ecological climate condition</a:t>
            </a:r>
          </a:p>
          <a:p>
            <a:r>
              <a:rPr lang="en-US" dirty="0"/>
              <a:t>can easily produce fruit all year</a:t>
            </a:r>
          </a:p>
          <a:p>
            <a:endParaRPr lang="en-US" dirty="0"/>
          </a:p>
          <a:p>
            <a:r>
              <a:rPr lang="en-US" dirty="0"/>
              <a:t>high potential areas for year-round.</a:t>
            </a:r>
          </a:p>
          <a:p>
            <a:endParaRPr lang="en-US" dirty="0"/>
          </a:p>
          <a:p>
            <a:r>
              <a:rPr lang="en-US" dirty="0"/>
              <a:t>Suitable land for organic fruits growing</a:t>
            </a:r>
          </a:p>
          <a:p>
            <a:endParaRPr lang="en-US" dirty="0"/>
          </a:p>
          <a:p>
            <a:r>
              <a:rPr lang="en-US" dirty="0"/>
              <a:t>Very limited juice processing plants </a:t>
            </a:r>
          </a:p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D89C499-BB48-48B9-A91F-5218C0939949}"/>
              </a:ext>
            </a:extLst>
          </p:cNvPr>
          <p:cNvGrpSpPr/>
          <p:nvPr/>
        </p:nvGrpSpPr>
        <p:grpSpPr>
          <a:xfrm>
            <a:off x="8316734" y="1447820"/>
            <a:ext cx="3149600" cy="5086806"/>
            <a:chOff x="8316734" y="1447820"/>
            <a:chExt cx="3149600" cy="508680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AD16CE74-CAE3-41E7-A6F6-D66452B3E20A}"/>
                </a:ext>
              </a:extLst>
            </p:cNvPr>
            <p:cNvSpPr/>
            <p:nvPr/>
          </p:nvSpPr>
          <p:spPr>
            <a:xfrm>
              <a:off x="8316734" y="1861984"/>
              <a:ext cx="3149600" cy="467264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22733DC7-DA6D-4F92-95EB-18E5E2B08650}"/>
                </a:ext>
              </a:extLst>
            </p:cNvPr>
            <p:cNvSpPr/>
            <p:nvPr/>
          </p:nvSpPr>
          <p:spPr>
            <a:xfrm>
              <a:off x="8734247" y="1447820"/>
              <a:ext cx="2314575" cy="41045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0168B89-E98B-4AA2-9371-CDBE880831AD}"/>
              </a:ext>
            </a:extLst>
          </p:cNvPr>
          <p:cNvSpPr/>
          <p:nvPr/>
        </p:nvSpPr>
        <p:spPr>
          <a:xfrm>
            <a:off x="4916310" y="1475152"/>
            <a:ext cx="2359377" cy="35686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1A4B944-4831-4B65-AEC4-122025678DB5}"/>
              </a:ext>
            </a:extLst>
          </p:cNvPr>
          <p:cNvSpPr txBox="1"/>
          <p:nvPr/>
        </p:nvSpPr>
        <p:spPr>
          <a:xfrm>
            <a:off x="5182217" y="1475152"/>
            <a:ext cx="1928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Juice processing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E5B90B1-7D0C-49DE-9B2E-E6F83CAECC9D}"/>
              </a:ext>
            </a:extLst>
          </p:cNvPr>
          <p:cNvSpPr txBox="1"/>
          <p:nvPr/>
        </p:nvSpPr>
        <p:spPr>
          <a:xfrm>
            <a:off x="8686623" y="2330469"/>
            <a:ext cx="24526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Abundant resources suitable for oilseed production. </a:t>
            </a:r>
          </a:p>
          <a:p>
            <a:endParaRPr lang="en-US" dirty="0"/>
          </a:p>
          <a:p>
            <a:r>
              <a:rPr lang="en-US" dirty="0"/>
              <a:t>Domestic processing of edible oil (~4% of supply),but increasing local demand, </a:t>
            </a:r>
          </a:p>
          <a:p>
            <a:endParaRPr lang="en-US" dirty="0"/>
          </a:p>
          <a:p>
            <a:r>
              <a:rPr lang="en-US" dirty="0"/>
              <a:t>Imports of edible oil covering ~95%</a:t>
            </a:r>
          </a:p>
          <a:p>
            <a:endParaRPr lang="en-US" dirty="0"/>
          </a:p>
          <a:p>
            <a:r>
              <a:rPr lang="en-US" dirty="0"/>
              <a:t>Still exports being in raw form, with no value addition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B1461A7-75B6-47DB-B9AB-597DF68859E5}"/>
              </a:ext>
            </a:extLst>
          </p:cNvPr>
          <p:cNvSpPr txBox="1"/>
          <p:nvPr/>
        </p:nvSpPr>
        <p:spPr>
          <a:xfrm>
            <a:off x="8831437" y="1548093"/>
            <a:ext cx="2163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Edible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oil processing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DBCA45C-D423-48CE-B9EB-B7F3ED50B6DB}"/>
              </a:ext>
            </a:extLst>
          </p:cNvPr>
          <p:cNvSpPr txBox="1"/>
          <p:nvPr/>
        </p:nvSpPr>
        <p:spPr>
          <a:xfrm>
            <a:off x="602015" y="385326"/>
            <a:ext cx="10613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Ethiopia has key advantages for  dairy, juice processing, edible oil processing industries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1DFD74E-91A0-4949-923A-98CBE73FA19F}"/>
              </a:ext>
            </a:extLst>
          </p:cNvPr>
          <p:cNvGrpSpPr/>
          <p:nvPr/>
        </p:nvGrpSpPr>
        <p:grpSpPr>
          <a:xfrm>
            <a:off x="639762" y="1548093"/>
            <a:ext cx="3149600" cy="4605675"/>
            <a:chOff x="639762" y="1548093"/>
            <a:chExt cx="3149600" cy="460567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781F42B-42E5-427E-84F9-3A6797D91279}"/>
                </a:ext>
              </a:extLst>
            </p:cNvPr>
            <p:cNvSpPr/>
            <p:nvPr/>
          </p:nvSpPr>
          <p:spPr>
            <a:xfrm>
              <a:off x="930450" y="1548093"/>
              <a:ext cx="2497314" cy="35187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Dairy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A023085D-9C8A-4528-B312-9230106EBE6E}"/>
                </a:ext>
              </a:extLst>
            </p:cNvPr>
            <p:cNvSpPr/>
            <p:nvPr/>
          </p:nvSpPr>
          <p:spPr>
            <a:xfrm>
              <a:off x="639762" y="1917426"/>
              <a:ext cx="3149600" cy="4236342"/>
            </a:xfrm>
            <a:prstGeom prst="roundRect">
              <a:avLst/>
            </a:prstGeom>
            <a:solidFill>
              <a:srgbClr val="CCFFFF"/>
            </a:solidFill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693D853-281D-43FD-94AF-BEF09BBFD508}"/>
              </a:ext>
            </a:extLst>
          </p:cNvPr>
          <p:cNvSpPr txBox="1"/>
          <p:nvPr/>
        </p:nvSpPr>
        <p:spPr>
          <a:xfrm>
            <a:off x="874536" y="2224920"/>
            <a:ext cx="27310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Large stock of dairy cows and increasing milk inputs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Large domestic market</a:t>
            </a:r>
          </a:p>
          <a:p>
            <a:endParaRPr lang="en-US" dirty="0"/>
          </a:p>
          <a:p>
            <a:r>
              <a:rPr lang="en-US" dirty="0"/>
              <a:t>Need for non-refrigerated products.</a:t>
            </a:r>
          </a:p>
          <a:p>
            <a:endParaRPr lang="en-US" dirty="0"/>
          </a:p>
          <a:p>
            <a:r>
              <a:rPr lang="en-US" dirty="0"/>
              <a:t>Variable demand</a:t>
            </a:r>
          </a:p>
          <a:p>
            <a:endParaRPr lang="en-US" dirty="0"/>
          </a:p>
          <a:p>
            <a:r>
              <a:rPr lang="en-US" dirty="0"/>
              <a:t>Changing lifestyles</a:t>
            </a:r>
          </a:p>
        </p:txBody>
      </p:sp>
    </p:spTree>
    <p:extLst>
      <p:ext uri="{BB962C8B-B14F-4D97-AF65-F5344CB8AC3E}">
        <p14:creationId xmlns:p14="http://schemas.microsoft.com/office/powerpoint/2010/main" val="1966625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51C89C9-F280-4936-A39E-F69C2853F59A}"/>
              </a:ext>
            </a:extLst>
          </p:cNvPr>
          <p:cNvSpPr/>
          <p:nvPr/>
        </p:nvSpPr>
        <p:spPr>
          <a:xfrm>
            <a:off x="4530195" y="1761067"/>
            <a:ext cx="3149600" cy="452543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D16CE74-CAE3-41E7-A6F6-D66452B3E20A}"/>
              </a:ext>
            </a:extLst>
          </p:cNvPr>
          <p:cNvSpPr/>
          <p:nvPr/>
        </p:nvSpPr>
        <p:spPr>
          <a:xfrm>
            <a:off x="8269110" y="1681168"/>
            <a:ext cx="3149600" cy="46053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9F6CDA6-881C-42EE-9234-C2FD2E42ACB8}"/>
              </a:ext>
            </a:extLst>
          </p:cNvPr>
          <p:cNvSpPr txBox="1"/>
          <p:nvPr/>
        </p:nvSpPr>
        <p:spPr>
          <a:xfrm>
            <a:off x="1057275" y="2686050"/>
            <a:ext cx="2200275" cy="360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F10F3DE-D286-4012-B446-30952EECFE07}"/>
              </a:ext>
            </a:extLst>
          </p:cNvPr>
          <p:cNvSpPr txBox="1"/>
          <p:nvPr/>
        </p:nvSpPr>
        <p:spPr>
          <a:xfrm>
            <a:off x="4848049" y="2224920"/>
            <a:ext cx="27310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Cattle is growing quickly</a:t>
            </a:r>
          </a:p>
          <a:p>
            <a:endParaRPr lang="en-US" dirty="0"/>
          </a:p>
          <a:p>
            <a:r>
              <a:rPr lang="en-US" dirty="0"/>
              <a:t>Cattle is a national priority</a:t>
            </a:r>
          </a:p>
          <a:p>
            <a:endParaRPr lang="en-US" dirty="0"/>
          </a:p>
          <a:p>
            <a:r>
              <a:rPr lang="en-US" dirty="0"/>
              <a:t>Ability to produce feed locally</a:t>
            </a:r>
          </a:p>
          <a:p>
            <a:endParaRPr lang="en-US" dirty="0"/>
          </a:p>
          <a:p>
            <a:r>
              <a:rPr lang="en-US" dirty="0"/>
              <a:t>The government is encouraging private investment to reach targets.</a:t>
            </a:r>
          </a:p>
          <a:p>
            <a:endParaRPr lang="en-US" dirty="0"/>
          </a:p>
          <a:p>
            <a:r>
              <a:rPr lang="en-US" dirty="0"/>
              <a:t>Geographic proximity to key consumer markets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781F42B-42E5-427E-84F9-3A6797D91279}"/>
              </a:ext>
            </a:extLst>
          </p:cNvPr>
          <p:cNvSpPr/>
          <p:nvPr/>
        </p:nvSpPr>
        <p:spPr>
          <a:xfrm>
            <a:off x="1057275" y="1305636"/>
            <a:ext cx="2314575" cy="41292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2733DC7-DA6D-4F92-95EB-18E5E2B08650}"/>
              </a:ext>
            </a:extLst>
          </p:cNvPr>
          <p:cNvSpPr/>
          <p:nvPr/>
        </p:nvSpPr>
        <p:spPr>
          <a:xfrm>
            <a:off x="8686623" y="1270711"/>
            <a:ext cx="2314575" cy="38795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0168B89-E98B-4AA2-9371-CDBE880831AD}"/>
              </a:ext>
            </a:extLst>
          </p:cNvPr>
          <p:cNvSpPr/>
          <p:nvPr/>
        </p:nvSpPr>
        <p:spPr>
          <a:xfrm>
            <a:off x="4925307" y="1270711"/>
            <a:ext cx="2359377" cy="4503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1A4B944-4831-4B65-AEC4-122025678DB5}"/>
              </a:ext>
            </a:extLst>
          </p:cNvPr>
          <p:cNvSpPr txBox="1"/>
          <p:nvPr/>
        </p:nvSpPr>
        <p:spPr>
          <a:xfrm>
            <a:off x="5280289" y="1289338"/>
            <a:ext cx="1928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Beef production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E5B90B1-7D0C-49DE-9B2E-E6F83CAECC9D}"/>
              </a:ext>
            </a:extLst>
          </p:cNvPr>
          <p:cNvSpPr txBox="1"/>
          <p:nvPr/>
        </p:nvSpPr>
        <p:spPr>
          <a:xfrm>
            <a:off x="8686623" y="2330469"/>
            <a:ext cx="24526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Suitable climatic conditions. </a:t>
            </a:r>
          </a:p>
          <a:p>
            <a:endParaRPr lang="en-US" dirty="0"/>
          </a:p>
          <a:p>
            <a:r>
              <a:rPr lang="en-US" dirty="0"/>
              <a:t>Some of the lowest input costs</a:t>
            </a:r>
          </a:p>
          <a:p>
            <a:endParaRPr lang="en-US" dirty="0"/>
          </a:p>
          <a:p>
            <a:r>
              <a:rPr lang="en-US" dirty="0"/>
              <a:t>Competitive and mature air freight network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B1461A7-75B6-47DB-B9AB-597DF68859E5}"/>
              </a:ext>
            </a:extLst>
          </p:cNvPr>
          <p:cNvSpPr txBox="1"/>
          <p:nvPr/>
        </p:nvSpPr>
        <p:spPr>
          <a:xfrm>
            <a:off x="8838140" y="1270711"/>
            <a:ext cx="2163057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Tomato processing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DBCA45C-D423-48CE-B9EB-B7F3ED50B6DB}"/>
              </a:ext>
            </a:extLst>
          </p:cNvPr>
          <p:cNvSpPr txBox="1"/>
          <p:nvPr/>
        </p:nvSpPr>
        <p:spPr>
          <a:xfrm>
            <a:off x="457022" y="383377"/>
            <a:ext cx="10544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Ethiopia has the potentials for poultry, beef production and tomato processing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90241CA-3B60-49D2-AF64-60B2914EC543}"/>
              </a:ext>
            </a:extLst>
          </p:cNvPr>
          <p:cNvGrpSpPr/>
          <p:nvPr/>
        </p:nvGrpSpPr>
        <p:grpSpPr>
          <a:xfrm>
            <a:off x="632178" y="1359981"/>
            <a:ext cx="3149600" cy="4926519"/>
            <a:chOff x="632178" y="1359981"/>
            <a:chExt cx="3149600" cy="492651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A023085D-9C8A-4528-B312-9230106EBE6E}"/>
                </a:ext>
              </a:extLst>
            </p:cNvPr>
            <p:cNvSpPr/>
            <p:nvPr/>
          </p:nvSpPr>
          <p:spPr>
            <a:xfrm>
              <a:off x="632178" y="1761067"/>
              <a:ext cx="3149600" cy="452543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B50226CC-689F-4277-A52F-2D897DD03AB9}"/>
                </a:ext>
              </a:extLst>
            </p:cNvPr>
            <p:cNvSpPr txBox="1"/>
            <p:nvPr/>
          </p:nvSpPr>
          <p:spPr>
            <a:xfrm>
              <a:off x="1328738" y="1359981"/>
              <a:ext cx="1928812" cy="3693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Poultry 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693D853-281D-43FD-94AF-BEF09BBFD508}"/>
              </a:ext>
            </a:extLst>
          </p:cNvPr>
          <p:cNvSpPr txBox="1"/>
          <p:nvPr/>
        </p:nvSpPr>
        <p:spPr>
          <a:xfrm>
            <a:off x="874536" y="2224920"/>
            <a:ext cx="27310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Large stock of dairy cows and increasing milk inputs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Large domestic market</a:t>
            </a:r>
          </a:p>
          <a:p>
            <a:endParaRPr lang="en-US" dirty="0"/>
          </a:p>
          <a:p>
            <a:r>
              <a:rPr lang="en-US" dirty="0"/>
              <a:t>Need for non-refrigerated products.</a:t>
            </a:r>
          </a:p>
          <a:p>
            <a:endParaRPr lang="en-US" dirty="0"/>
          </a:p>
          <a:p>
            <a:r>
              <a:rPr lang="en-US" dirty="0"/>
              <a:t>Variable demand</a:t>
            </a:r>
          </a:p>
          <a:p>
            <a:endParaRPr lang="en-US" dirty="0"/>
          </a:p>
          <a:p>
            <a:r>
              <a:rPr lang="en-US" dirty="0"/>
              <a:t>Changing lifestyles</a:t>
            </a:r>
          </a:p>
        </p:txBody>
      </p:sp>
    </p:spTree>
    <p:extLst>
      <p:ext uri="{BB962C8B-B14F-4D97-AF65-F5344CB8AC3E}">
        <p14:creationId xmlns:p14="http://schemas.microsoft.com/office/powerpoint/2010/main" val="4141515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8B820581-C63B-42D0-B920-64840086761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82" y="1441"/>
          <a:ext cx="1440" cy="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8B820581-C63B-42D0-B920-6484008676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82" y="1441"/>
                        <a:ext cx="1440" cy="1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 bwMode="auto">
          <a:xfrm>
            <a:off x="1261286" y="274955"/>
            <a:ext cx="10930477" cy="8804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4568" tIns="47285" rIns="94568" bIns="47285" numCol="1" anchor="ctr" anchorCtr="0" compatLnSpc="1">
            <a:prstTxWarp prst="textNoShape">
              <a:avLst/>
            </a:prstTxWarp>
          </a:bodyPr>
          <a:lstStyle>
            <a:lvl1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2pPr>
            <a:lvl3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3pPr>
            <a:lvl4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4pPr>
            <a:lvl5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l" defTabSz="5207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l" defTabSz="5207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defTabSz="5207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defTabSz="5207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marL="103641">
              <a:defRPr/>
            </a:pPr>
            <a:r>
              <a:rPr lang="en-US" altLang="en-US" sz="2539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Arial" charset="0"/>
                <a:cs typeface="Arial" charset="0"/>
              </a:rPr>
              <a:t>Agro</a:t>
            </a:r>
            <a:r>
              <a:rPr lang="en-US" altLang="en-US" sz="2539" dirty="0">
                <a:solidFill>
                  <a:schemeClr val="accent1">
                    <a:lumMod val="50000"/>
                  </a:schemeClr>
                </a:solidFill>
                <a:latin typeface="+mn-lt"/>
                <a:ea typeface="Arial" charset="0"/>
                <a:cs typeface="Arial" charset="0"/>
              </a:rPr>
              <a:t>-processing acts as  a “Bridge” to long-term economic diversification opportunities for Ethiopia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528E-310C-1542-8C9E-9DBE50D22EA2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3CDA5DE-265F-4830-967C-B7CDF519365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" y="274955"/>
            <a:ext cx="1122847" cy="9178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hevron 19">
            <a:extLst>
              <a:ext uri="{FF2B5EF4-FFF2-40B4-BE49-F238E27FC236}">
                <a16:creationId xmlns:a16="http://schemas.microsoft.com/office/drawing/2014/main" xmlns="" id="{17E34A17-7933-4838-B79A-AAE044585EAE}"/>
              </a:ext>
            </a:extLst>
          </p:cNvPr>
          <p:cNvSpPr/>
          <p:nvPr/>
        </p:nvSpPr>
        <p:spPr>
          <a:xfrm>
            <a:off x="9179154" y="1392616"/>
            <a:ext cx="2873799" cy="408830"/>
          </a:xfrm>
          <a:prstGeom prst="chevron">
            <a:avLst/>
          </a:prstGeom>
          <a:solidFill>
            <a:srgbClr val="1F4E79"/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defRPr/>
            </a:pPr>
            <a:r>
              <a:rPr lang="en-US" sz="1451" b="1" dirty="0">
                <a:solidFill>
                  <a:schemeClr val="bg1"/>
                </a:solidFill>
              </a:rPr>
              <a:t>Trading and marketing</a:t>
            </a:r>
          </a:p>
        </p:txBody>
      </p:sp>
      <p:sp>
        <p:nvSpPr>
          <p:cNvPr id="10" name="Chevron 20">
            <a:extLst>
              <a:ext uri="{FF2B5EF4-FFF2-40B4-BE49-F238E27FC236}">
                <a16:creationId xmlns:a16="http://schemas.microsoft.com/office/drawing/2014/main" xmlns="" id="{F27622BA-849C-47DC-B012-960F51791244}"/>
              </a:ext>
            </a:extLst>
          </p:cNvPr>
          <p:cNvSpPr/>
          <p:nvPr/>
        </p:nvSpPr>
        <p:spPr>
          <a:xfrm>
            <a:off x="6479813" y="1392616"/>
            <a:ext cx="2873799" cy="408830"/>
          </a:xfrm>
          <a:prstGeom prst="chevron">
            <a:avLst/>
          </a:prstGeom>
          <a:solidFill>
            <a:srgbClr val="1F4E79"/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defRPr/>
            </a:pPr>
            <a:r>
              <a:rPr lang="en-US" sz="1451" b="1" dirty="0">
                <a:solidFill>
                  <a:schemeClr val="bg1"/>
                </a:solidFill>
              </a:rPr>
              <a:t>Processing</a:t>
            </a:r>
          </a:p>
        </p:txBody>
      </p:sp>
      <p:sp>
        <p:nvSpPr>
          <p:cNvPr id="11" name="Chevron 21">
            <a:extLst>
              <a:ext uri="{FF2B5EF4-FFF2-40B4-BE49-F238E27FC236}">
                <a16:creationId xmlns:a16="http://schemas.microsoft.com/office/drawing/2014/main" xmlns="" id="{C6645507-4E9B-4A31-8E6E-54178F7C6781}"/>
              </a:ext>
            </a:extLst>
          </p:cNvPr>
          <p:cNvSpPr/>
          <p:nvPr/>
        </p:nvSpPr>
        <p:spPr>
          <a:xfrm>
            <a:off x="3780472" y="1392616"/>
            <a:ext cx="2873799" cy="408830"/>
          </a:xfrm>
          <a:prstGeom prst="chevron">
            <a:avLst/>
          </a:prstGeom>
          <a:solidFill>
            <a:srgbClr val="1F4E79"/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defRPr/>
            </a:pPr>
            <a:r>
              <a:rPr lang="en-US" sz="1451" b="1" dirty="0">
                <a:solidFill>
                  <a:schemeClr val="bg1"/>
                </a:solidFill>
              </a:rPr>
              <a:t>Auxiliary inputs to processing</a:t>
            </a:r>
          </a:p>
        </p:txBody>
      </p:sp>
      <p:sp>
        <p:nvSpPr>
          <p:cNvPr id="12" name="Pentagon 22">
            <a:extLst>
              <a:ext uri="{FF2B5EF4-FFF2-40B4-BE49-F238E27FC236}">
                <a16:creationId xmlns:a16="http://schemas.microsoft.com/office/drawing/2014/main" xmlns="" id="{E5585D76-F770-4F42-9E20-A7C43DCF6ED7}"/>
              </a:ext>
            </a:extLst>
          </p:cNvPr>
          <p:cNvSpPr/>
          <p:nvPr/>
        </p:nvSpPr>
        <p:spPr>
          <a:xfrm>
            <a:off x="1540142" y="1392616"/>
            <a:ext cx="2414788" cy="408830"/>
          </a:xfrm>
          <a:prstGeom prst="homePlate">
            <a:avLst/>
          </a:prstGeom>
          <a:solidFill>
            <a:srgbClr val="1F4E79"/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defRPr/>
            </a:pPr>
            <a:r>
              <a:rPr lang="en-US" sz="1451" b="1" dirty="0">
                <a:solidFill>
                  <a:schemeClr val="bg1"/>
                </a:solidFill>
              </a:rPr>
              <a:t>Raw Produce</a:t>
            </a:r>
          </a:p>
        </p:txBody>
      </p:sp>
      <p:sp>
        <p:nvSpPr>
          <p:cNvPr id="13" name="Rounded Rectangle 27">
            <a:extLst>
              <a:ext uri="{FF2B5EF4-FFF2-40B4-BE49-F238E27FC236}">
                <a16:creationId xmlns:a16="http://schemas.microsoft.com/office/drawing/2014/main" xmlns="" id="{164F4559-CC0D-4922-A0EA-CF02B24695AB}"/>
              </a:ext>
            </a:extLst>
          </p:cNvPr>
          <p:cNvSpPr/>
          <p:nvPr/>
        </p:nvSpPr>
        <p:spPr>
          <a:xfrm>
            <a:off x="163114" y="1852365"/>
            <a:ext cx="11697345" cy="13622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55468" indent="-155468" algn="ctr">
              <a:buFont typeface="Arial" pitchFamily="34" charset="0"/>
              <a:buChar char="•"/>
              <a:defRPr/>
            </a:pPr>
            <a:endParaRPr lang="en-US" sz="1088" dirty="0">
              <a:solidFill>
                <a:schemeClr val="tx1"/>
              </a:solidFill>
            </a:endParaRPr>
          </a:p>
        </p:txBody>
      </p:sp>
      <p:sp>
        <p:nvSpPr>
          <p:cNvPr id="14" name="Rounded Rectangle 28">
            <a:extLst>
              <a:ext uri="{FF2B5EF4-FFF2-40B4-BE49-F238E27FC236}">
                <a16:creationId xmlns:a16="http://schemas.microsoft.com/office/drawing/2014/main" xmlns="" id="{C8D3D004-24D8-45A2-A962-546BDBFEB6EC}"/>
              </a:ext>
            </a:extLst>
          </p:cNvPr>
          <p:cNvSpPr/>
          <p:nvPr/>
        </p:nvSpPr>
        <p:spPr>
          <a:xfrm>
            <a:off x="163114" y="3372080"/>
            <a:ext cx="11697345" cy="138624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55468" indent="-155468" algn="ctr">
              <a:buFont typeface="Arial" pitchFamily="34" charset="0"/>
              <a:buChar char="•"/>
              <a:defRPr/>
            </a:pPr>
            <a:endParaRPr lang="en-US" sz="1088" dirty="0">
              <a:solidFill>
                <a:schemeClr val="tx1"/>
              </a:solidFill>
            </a:endParaRPr>
          </a:p>
        </p:txBody>
      </p:sp>
      <p:sp>
        <p:nvSpPr>
          <p:cNvPr id="15" name="Rounded Rectangle 29">
            <a:extLst>
              <a:ext uri="{FF2B5EF4-FFF2-40B4-BE49-F238E27FC236}">
                <a16:creationId xmlns:a16="http://schemas.microsoft.com/office/drawing/2014/main" xmlns="" id="{A7E0354D-BEC3-43A3-9513-FC871D7AA21A}"/>
              </a:ext>
            </a:extLst>
          </p:cNvPr>
          <p:cNvSpPr/>
          <p:nvPr/>
        </p:nvSpPr>
        <p:spPr>
          <a:xfrm>
            <a:off x="163115" y="4915777"/>
            <a:ext cx="11691581" cy="89827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55468" indent="-155468" algn="ctr">
              <a:buFont typeface="Arial" pitchFamily="34" charset="0"/>
              <a:buChar char="•"/>
              <a:defRPr/>
            </a:pPr>
            <a:endParaRPr lang="en-US" sz="1088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25CBB5B-EFED-41F4-A97F-257F074B240E}"/>
              </a:ext>
            </a:extLst>
          </p:cNvPr>
          <p:cNvGrpSpPr/>
          <p:nvPr/>
        </p:nvGrpSpPr>
        <p:grpSpPr>
          <a:xfrm>
            <a:off x="1839246" y="1907612"/>
            <a:ext cx="1931871" cy="1251771"/>
            <a:chOff x="2028016" y="2099280"/>
            <a:chExt cx="2130424" cy="1380425"/>
          </a:xfrm>
        </p:grpSpPr>
        <p:sp>
          <p:nvSpPr>
            <p:cNvPr id="16" name="Pentagon 30">
              <a:extLst>
                <a:ext uri="{FF2B5EF4-FFF2-40B4-BE49-F238E27FC236}">
                  <a16:creationId xmlns:a16="http://schemas.microsoft.com/office/drawing/2014/main" xmlns="" id="{756D2BD8-4F38-4A51-A419-59BDC9E6ADEF}"/>
                </a:ext>
              </a:extLst>
            </p:cNvPr>
            <p:cNvSpPr/>
            <p:nvPr/>
          </p:nvSpPr>
          <p:spPr>
            <a:xfrm>
              <a:off x="2028016" y="2099280"/>
              <a:ext cx="2130424" cy="389825"/>
            </a:xfrm>
            <a:prstGeom prst="homePlate">
              <a:avLst/>
            </a:prstGeom>
            <a:solidFill>
              <a:srgbClr val="DEEBF7"/>
            </a:solidFill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 marL="0" algn="l" rtl="0" latinLnBrk="0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latinLnBrk="0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latinLnBrk="0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latinLnBrk="0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latinLnBrk="0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rtl="0" latinLnBrk="0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rtl="0" latinLnBrk="0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rtl="0" latinLnBrk="0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rtl="0" latinLnBrk="0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algn="ctr">
                <a:defRPr/>
              </a:pPr>
              <a:r>
                <a:rPr lang="en-US" sz="1270" dirty="0">
                  <a:solidFill>
                    <a:srgbClr val="000000"/>
                  </a:solidFill>
                </a:rPr>
                <a:t>Cereals, staples and industrial crops (coffee)</a:t>
              </a:r>
            </a:p>
          </p:txBody>
        </p:sp>
        <p:sp>
          <p:nvSpPr>
            <p:cNvPr id="17" name="Pentagon 31">
              <a:extLst>
                <a:ext uri="{FF2B5EF4-FFF2-40B4-BE49-F238E27FC236}">
                  <a16:creationId xmlns:a16="http://schemas.microsoft.com/office/drawing/2014/main" xmlns="" id="{211344CD-5AA6-483F-B50C-AA2A7BDAAFF6}"/>
                </a:ext>
              </a:extLst>
            </p:cNvPr>
            <p:cNvSpPr/>
            <p:nvPr/>
          </p:nvSpPr>
          <p:spPr>
            <a:xfrm>
              <a:off x="2028016" y="2592896"/>
              <a:ext cx="2130424" cy="393192"/>
            </a:xfrm>
            <a:prstGeom prst="homePlate">
              <a:avLst/>
            </a:prstGeom>
            <a:solidFill>
              <a:srgbClr val="DEEBF7"/>
            </a:solidFill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 marL="0" algn="l" rtl="0" latinLnBrk="0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latinLnBrk="0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latinLnBrk="0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latinLnBrk="0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latinLnBrk="0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rtl="0" latinLnBrk="0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rtl="0" latinLnBrk="0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rtl="0" latinLnBrk="0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rtl="0" latinLnBrk="0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algn="ctr">
                <a:defRPr/>
              </a:pPr>
              <a:r>
                <a:rPr lang="en-US" sz="1270" dirty="0">
                  <a:solidFill>
                    <a:srgbClr val="000000"/>
                  </a:solidFill>
                </a:rPr>
                <a:t>Fruits and vegetables, some pulses</a:t>
              </a:r>
            </a:p>
          </p:txBody>
        </p:sp>
        <p:sp>
          <p:nvSpPr>
            <p:cNvPr id="18" name="Pentagon 32">
              <a:extLst>
                <a:ext uri="{FF2B5EF4-FFF2-40B4-BE49-F238E27FC236}">
                  <a16:creationId xmlns:a16="http://schemas.microsoft.com/office/drawing/2014/main" xmlns="" id="{459F5CC2-18C6-4DE0-AE7B-E3B52D0AE395}"/>
                </a:ext>
              </a:extLst>
            </p:cNvPr>
            <p:cNvSpPr/>
            <p:nvPr/>
          </p:nvSpPr>
          <p:spPr>
            <a:xfrm>
              <a:off x="2028016" y="3089880"/>
              <a:ext cx="2130424" cy="389825"/>
            </a:xfrm>
            <a:prstGeom prst="homePlate">
              <a:avLst/>
            </a:prstGeom>
            <a:solidFill>
              <a:srgbClr val="DEEBF7"/>
            </a:solidFill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 marL="0" algn="l" rtl="0" latinLnBrk="0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latinLnBrk="0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latinLnBrk="0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latinLnBrk="0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latinLnBrk="0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rtl="0" latinLnBrk="0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rtl="0" latinLnBrk="0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rtl="0" latinLnBrk="0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rtl="0" latinLnBrk="0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algn="ctr">
                <a:defRPr/>
              </a:pPr>
              <a:r>
                <a:rPr lang="en-US" sz="1270" dirty="0">
                  <a:solidFill>
                    <a:srgbClr val="000000"/>
                  </a:solidFill>
                </a:rPr>
                <a:t>Animal husbandry, incl. cattle, poultry, shoats </a:t>
              </a:r>
            </a:p>
          </p:txBody>
        </p:sp>
      </p:grpSp>
      <p:sp>
        <p:nvSpPr>
          <p:cNvPr id="19" name="Rounded Rectangle 1">
            <a:extLst>
              <a:ext uri="{FF2B5EF4-FFF2-40B4-BE49-F238E27FC236}">
                <a16:creationId xmlns:a16="http://schemas.microsoft.com/office/drawing/2014/main" xmlns="" id="{791A98E7-9AA0-4C0C-9204-F2ADE7B2D709}"/>
              </a:ext>
            </a:extLst>
          </p:cNvPr>
          <p:cNvSpPr/>
          <p:nvPr/>
        </p:nvSpPr>
        <p:spPr>
          <a:xfrm>
            <a:off x="4241794" y="1903553"/>
            <a:ext cx="1973163" cy="124376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270" dirty="0">
                <a:solidFill>
                  <a:schemeClr val="tx1"/>
                </a:solidFill>
              </a:rPr>
              <a:t>Packaging and labeling (e.g., cardboard boxes, glass bottles, and jars</a:t>
            </a:r>
          </a:p>
        </p:txBody>
      </p:sp>
      <p:sp>
        <p:nvSpPr>
          <p:cNvPr id="20" name="Rounded Rectangle 33">
            <a:extLst>
              <a:ext uri="{FF2B5EF4-FFF2-40B4-BE49-F238E27FC236}">
                <a16:creationId xmlns:a16="http://schemas.microsoft.com/office/drawing/2014/main" xmlns="" id="{EF11E43E-2FF2-4CEB-81C1-B5D0C5548499}"/>
              </a:ext>
            </a:extLst>
          </p:cNvPr>
          <p:cNvSpPr/>
          <p:nvPr/>
        </p:nvSpPr>
        <p:spPr>
          <a:xfrm>
            <a:off x="6976956" y="1903553"/>
            <a:ext cx="1973163" cy="124376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/>
            <a:r>
              <a:rPr lang="en-US" sz="1270" dirty="0">
                <a:solidFill>
                  <a:schemeClr val="tx1"/>
                </a:solidFill>
              </a:rPr>
              <a:t>Grain milling, dairy processing, fruits and vegetables, dried fruits and nuts, tomato paste, and some oil processing  </a:t>
            </a:r>
          </a:p>
        </p:txBody>
      </p:sp>
      <p:sp>
        <p:nvSpPr>
          <p:cNvPr id="21" name="Rounded Rectangle 34">
            <a:extLst>
              <a:ext uri="{FF2B5EF4-FFF2-40B4-BE49-F238E27FC236}">
                <a16:creationId xmlns:a16="http://schemas.microsoft.com/office/drawing/2014/main" xmlns="" id="{D339DBDD-7E69-48AF-9771-CF00F90DFEB3}"/>
              </a:ext>
            </a:extLst>
          </p:cNvPr>
          <p:cNvSpPr/>
          <p:nvPr/>
        </p:nvSpPr>
        <p:spPr>
          <a:xfrm>
            <a:off x="9712118" y="1903553"/>
            <a:ext cx="1973163" cy="124376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270" dirty="0">
                <a:solidFill>
                  <a:schemeClr val="tx1"/>
                </a:solidFill>
              </a:rPr>
              <a:t>Basic transport and logistics services; storage/warehouse services (cold/dry)</a:t>
            </a:r>
          </a:p>
        </p:txBody>
      </p:sp>
      <p:sp>
        <p:nvSpPr>
          <p:cNvPr id="22" name="Rounded Rectangle 35">
            <a:extLst>
              <a:ext uri="{FF2B5EF4-FFF2-40B4-BE49-F238E27FC236}">
                <a16:creationId xmlns:a16="http://schemas.microsoft.com/office/drawing/2014/main" xmlns="" id="{5373A5A2-CB0D-4945-BF3D-FC9CB9FEA800}"/>
              </a:ext>
            </a:extLst>
          </p:cNvPr>
          <p:cNvSpPr/>
          <p:nvPr/>
        </p:nvSpPr>
        <p:spPr>
          <a:xfrm>
            <a:off x="4241795" y="3423102"/>
            <a:ext cx="1973162" cy="12852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/>
            <a:r>
              <a:rPr lang="en-US" sz="1270" dirty="0">
                <a:solidFill>
                  <a:schemeClr val="tx1"/>
                </a:solidFill>
              </a:rPr>
              <a:t>Cartons, crates, lids, tins, plastic wrappers, sealable bags (poly-bags), tetra pack, paper labels, etc.</a:t>
            </a:r>
          </a:p>
        </p:txBody>
      </p:sp>
      <p:sp>
        <p:nvSpPr>
          <p:cNvPr id="23" name="Rounded Rectangle 36">
            <a:extLst>
              <a:ext uri="{FF2B5EF4-FFF2-40B4-BE49-F238E27FC236}">
                <a16:creationId xmlns:a16="http://schemas.microsoft.com/office/drawing/2014/main" xmlns="" id="{C4C24B6E-EBCC-4F89-BD05-4BAD68A04533}"/>
              </a:ext>
            </a:extLst>
          </p:cNvPr>
          <p:cNvSpPr/>
          <p:nvPr/>
        </p:nvSpPr>
        <p:spPr>
          <a:xfrm>
            <a:off x="6976956" y="3415380"/>
            <a:ext cx="1973163" cy="12852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/>
            <a:r>
              <a:rPr lang="en-US" sz="1270" dirty="0">
                <a:solidFill>
                  <a:schemeClr val="tx1"/>
                </a:solidFill>
              </a:rPr>
              <a:t>Pasta and biscuits, UHT milk, high quality feedlot/abattoir, edible oils, fresh-cut packaged F&amp;V for export, </a:t>
            </a:r>
            <a:r>
              <a:rPr lang="en-US" sz="1270" dirty="0" err="1">
                <a:solidFill>
                  <a:schemeClr val="tx1"/>
                </a:solidFill>
              </a:rPr>
              <a:t>etc</a:t>
            </a:r>
            <a:endParaRPr lang="en-US" sz="1270" dirty="0">
              <a:solidFill>
                <a:schemeClr val="tx1"/>
              </a:solidFill>
            </a:endParaRPr>
          </a:p>
        </p:txBody>
      </p:sp>
      <p:sp>
        <p:nvSpPr>
          <p:cNvPr id="24" name="Rounded Rectangle 37">
            <a:extLst>
              <a:ext uri="{FF2B5EF4-FFF2-40B4-BE49-F238E27FC236}">
                <a16:creationId xmlns:a16="http://schemas.microsoft.com/office/drawing/2014/main" xmlns="" id="{0AF02444-E7AD-4179-AD44-3D1D92F43A20}"/>
              </a:ext>
            </a:extLst>
          </p:cNvPr>
          <p:cNvSpPr/>
          <p:nvPr/>
        </p:nvSpPr>
        <p:spPr>
          <a:xfrm>
            <a:off x="9712118" y="3429000"/>
            <a:ext cx="1973163" cy="12852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/>
            <a:r>
              <a:rPr lang="en-US" sz="1270" dirty="0">
                <a:solidFill>
                  <a:schemeClr val="tx1"/>
                </a:solidFill>
              </a:rPr>
              <a:t>More advanced transportation and logistics; marketing and branding standardization &amp; grading; financial services</a:t>
            </a:r>
          </a:p>
        </p:txBody>
      </p:sp>
      <p:sp>
        <p:nvSpPr>
          <p:cNvPr id="25" name="Rounded Rectangle 38">
            <a:extLst>
              <a:ext uri="{FF2B5EF4-FFF2-40B4-BE49-F238E27FC236}">
                <a16:creationId xmlns:a16="http://schemas.microsoft.com/office/drawing/2014/main" xmlns="" id="{CB78B2A3-3069-406F-A662-F92F69A2A549}"/>
              </a:ext>
            </a:extLst>
          </p:cNvPr>
          <p:cNvSpPr/>
          <p:nvPr/>
        </p:nvSpPr>
        <p:spPr>
          <a:xfrm>
            <a:off x="4241791" y="4977721"/>
            <a:ext cx="1973165" cy="74381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/>
            <a:r>
              <a:rPr lang="en-US" sz="1270" dirty="0">
                <a:solidFill>
                  <a:schemeClr val="tx1"/>
                </a:solidFill>
              </a:rPr>
              <a:t>Collection and packaging equip. manufacturing</a:t>
            </a:r>
          </a:p>
        </p:txBody>
      </p:sp>
      <p:sp>
        <p:nvSpPr>
          <p:cNvPr id="26" name="Rounded Rectangle 39">
            <a:extLst>
              <a:ext uri="{FF2B5EF4-FFF2-40B4-BE49-F238E27FC236}">
                <a16:creationId xmlns:a16="http://schemas.microsoft.com/office/drawing/2014/main" xmlns="" id="{D68180F6-B27A-424C-AF2F-FE0134A785B1}"/>
              </a:ext>
            </a:extLst>
          </p:cNvPr>
          <p:cNvSpPr/>
          <p:nvPr/>
        </p:nvSpPr>
        <p:spPr>
          <a:xfrm>
            <a:off x="6976956" y="4977721"/>
            <a:ext cx="1973163" cy="74381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/>
            <a:r>
              <a:rPr lang="en-US" sz="1270" dirty="0" err="1">
                <a:solidFill>
                  <a:schemeClr val="tx1"/>
                </a:solidFill>
              </a:rPr>
              <a:t>Agri</a:t>
            </a:r>
            <a:r>
              <a:rPr lang="en-US" sz="1270" dirty="0">
                <a:solidFill>
                  <a:schemeClr val="tx1"/>
                </a:solidFill>
              </a:rPr>
              <a:t>-mechanization, other industrial processing, and cold storage equipment</a:t>
            </a:r>
          </a:p>
        </p:txBody>
      </p:sp>
      <p:sp>
        <p:nvSpPr>
          <p:cNvPr id="27" name="Rounded Rectangle 40">
            <a:extLst>
              <a:ext uri="{FF2B5EF4-FFF2-40B4-BE49-F238E27FC236}">
                <a16:creationId xmlns:a16="http://schemas.microsoft.com/office/drawing/2014/main" xmlns="" id="{4D014968-4FEA-4EF0-98A3-BC5999F89C6A}"/>
              </a:ext>
            </a:extLst>
          </p:cNvPr>
          <p:cNvSpPr/>
          <p:nvPr/>
        </p:nvSpPr>
        <p:spPr>
          <a:xfrm>
            <a:off x="9712118" y="4977721"/>
            <a:ext cx="1973163" cy="74381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/>
            <a:r>
              <a:rPr lang="en-US" sz="1270" dirty="0">
                <a:solidFill>
                  <a:schemeClr val="tx1"/>
                </a:solidFill>
              </a:rPr>
              <a:t>Logistical and other transport-related equipment manufacturing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FDEDD07-A964-42D0-BAD4-CB27A34DE62E}"/>
              </a:ext>
            </a:extLst>
          </p:cNvPr>
          <p:cNvSpPr txBox="1"/>
          <p:nvPr/>
        </p:nvSpPr>
        <p:spPr>
          <a:xfrm>
            <a:off x="216845" y="2084357"/>
            <a:ext cx="1451062" cy="898277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r>
              <a:rPr lang="en-US" sz="1451" b="1" dirty="0"/>
              <a:t>Current national advantages in agriculture in Ethiopia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72C1CB5-0260-4B2B-90E3-31790090A817}"/>
              </a:ext>
            </a:extLst>
          </p:cNvPr>
          <p:cNvSpPr txBox="1"/>
          <p:nvPr/>
        </p:nvSpPr>
        <p:spPr>
          <a:xfrm>
            <a:off x="216845" y="3605945"/>
            <a:ext cx="1451062" cy="898277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r>
              <a:rPr lang="en-US" sz="1451" b="1" dirty="0"/>
              <a:t>Near-term diversification opportunities*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B95ACC3-A81D-4F9E-BD97-60B3426E7284}"/>
              </a:ext>
            </a:extLst>
          </p:cNvPr>
          <p:cNvSpPr txBox="1"/>
          <p:nvPr/>
        </p:nvSpPr>
        <p:spPr>
          <a:xfrm>
            <a:off x="235029" y="5005362"/>
            <a:ext cx="1432878" cy="719109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r>
              <a:rPr lang="en-US" sz="1451" b="1" dirty="0"/>
              <a:t>Long - term diversification opportunities*</a:t>
            </a: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xmlns="" id="{E5F28523-8003-45F3-B611-A70C999ED4ED}"/>
              </a:ext>
            </a:extLst>
          </p:cNvPr>
          <p:cNvSpPr/>
          <p:nvPr/>
        </p:nvSpPr>
        <p:spPr>
          <a:xfrm rot="10800000">
            <a:off x="4502844" y="3214627"/>
            <a:ext cx="1451063" cy="157453"/>
          </a:xfrm>
          <a:prstGeom prst="triangl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/>
            <a:endParaRPr lang="en-US" sz="1520" dirty="0" err="1">
              <a:solidFill>
                <a:schemeClr val="tx1"/>
              </a:solidFill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xmlns="" id="{7494F121-AAF3-417E-B8A2-426FF7466C6E}"/>
              </a:ext>
            </a:extLst>
          </p:cNvPr>
          <p:cNvSpPr/>
          <p:nvPr/>
        </p:nvSpPr>
        <p:spPr>
          <a:xfrm rot="10800000">
            <a:off x="7238007" y="3215358"/>
            <a:ext cx="1451063" cy="157453"/>
          </a:xfrm>
          <a:prstGeom prst="triangl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/>
            <a:endParaRPr lang="en-US" sz="1520" dirty="0" err="1">
              <a:solidFill>
                <a:schemeClr val="tx1"/>
              </a:solidFill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xmlns="" id="{870CE7B0-C48A-47E7-8F94-82D7052FEA51}"/>
              </a:ext>
            </a:extLst>
          </p:cNvPr>
          <p:cNvSpPr/>
          <p:nvPr/>
        </p:nvSpPr>
        <p:spPr>
          <a:xfrm rot="10800000">
            <a:off x="9982057" y="3217995"/>
            <a:ext cx="1451063" cy="157453"/>
          </a:xfrm>
          <a:prstGeom prst="triangl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/>
            <a:endParaRPr lang="en-US" sz="1520" dirty="0" err="1">
              <a:solidFill>
                <a:schemeClr val="tx1"/>
              </a:solidFill>
            </a:endParaRP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xmlns="" id="{C091BB92-EEEE-470B-A6B5-6121A7E2DFD1}"/>
              </a:ext>
            </a:extLst>
          </p:cNvPr>
          <p:cNvSpPr/>
          <p:nvPr/>
        </p:nvSpPr>
        <p:spPr>
          <a:xfrm rot="10800000">
            <a:off x="4502844" y="4758322"/>
            <a:ext cx="1451063" cy="157453"/>
          </a:xfrm>
          <a:prstGeom prst="triangl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/>
            <a:endParaRPr lang="en-US" sz="1520" dirty="0" err="1">
              <a:solidFill>
                <a:schemeClr val="tx1"/>
              </a:solidFill>
            </a:endParaRP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xmlns="" id="{6066A6B0-5327-4C4B-95EE-52C293D9085A}"/>
              </a:ext>
            </a:extLst>
          </p:cNvPr>
          <p:cNvSpPr/>
          <p:nvPr/>
        </p:nvSpPr>
        <p:spPr>
          <a:xfrm rot="10800000">
            <a:off x="7238007" y="4758324"/>
            <a:ext cx="1451063" cy="157453"/>
          </a:xfrm>
          <a:prstGeom prst="triangl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/>
            <a:endParaRPr lang="en-US" sz="1520" dirty="0" err="1">
              <a:solidFill>
                <a:schemeClr val="tx1"/>
              </a:solidFill>
            </a:endParaRP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xmlns="" id="{E9DB62A8-059E-455A-80D4-90DE0E26A842}"/>
              </a:ext>
            </a:extLst>
          </p:cNvPr>
          <p:cNvSpPr/>
          <p:nvPr/>
        </p:nvSpPr>
        <p:spPr>
          <a:xfrm rot="10800000">
            <a:off x="9973170" y="4758325"/>
            <a:ext cx="1451063" cy="157453"/>
          </a:xfrm>
          <a:prstGeom prst="triangl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/>
            <a:endParaRPr lang="en-US" sz="1520" dirty="0" err="1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D2D4602-4235-4B3B-9CE5-A44EDB3ADD25}"/>
              </a:ext>
            </a:extLst>
          </p:cNvPr>
          <p:cNvSpPr txBox="1"/>
          <p:nvPr/>
        </p:nvSpPr>
        <p:spPr>
          <a:xfrm>
            <a:off x="707057" y="6373931"/>
            <a:ext cx="6124270" cy="364206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r>
              <a:rPr lang="en-US" sz="1088" b="1" dirty="0"/>
              <a:t>Note</a:t>
            </a:r>
            <a:r>
              <a:rPr lang="en-US" sz="1088" dirty="0"/>
              <a:t>: (*) Includes opportunities both for export growth and/or import substitution</a:t>
            </a:r>
          </a:p>
          <a:p>
            <a:r>
              <a:rPr lang="en-US" sz="1088" b="1" dirty="0"/>
              <a:t>Source</a:t>
            </a:r>
            <a:r>
              <a:rPr lang="en-US" sz="1088" dirty="0"/>
              <a:t>: Ethiopian Agricultural Transformation Agency (ATA)</a:t>
            </a:r>
          </a:p>
        </p:txBody>
      </p:sp>
    </p:spTree>
    <p:extLst>
      <p:ext uri="{BB962C8B-B14F-4D97-AF65-F5344CB8AC3E}">
        <p14:creationId xmlns:p14="http://schemas.microsoft.com/office/powerpoint/2010/main" val="1985731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59FCC44-EFA2-403A-BADF-0D6091C75AB3}"/>
              </a:ext>
            </a:extLst>
          </p:cNvPr>
          <p:cNvSpPr txBox="1"/>
          <p:nvPr/>
        </p:nvSpPr>
        <p:spPr>
          <a:xfrm>
            <a:off x="642938" y="259645"/>
            <a:ext cx="10387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Industrial parks: Integrated </a:t>
            </a:r>
            <a:r>
              <a:rPr lang="en-US" sz="2400" b="1" dirty="0" err="1"/>
              <a:t>agro</a:t>
            </a:r>
            <a:r>
              <a:rPr lang="en-US" sz="2400" b="1" dirty="0"/>
              <a:t>- industrial parks are under construction, in the verge of being operational specialized for Argo Industry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C5094A5-E95F-4572-BA3B-0BF597A8A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" y="1090642"/>
            <a:ext cx="11020424" cy="536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39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1BFCA17D-13C6-4F2F-BBE0-C8F3185972EE}"/>
              </a:ext>
            </a:extLst>
          </p:cNvPr>
          <p:cNvSpPr/>
          <p:nvPr/>
        </p:nvSpPr>
        <p:spPr>
          <a:xfrm flipH="1">
            <a:off x="4952998" y="2409634"/>
            <a:ext cx="812800" cy="4176177"/>
          </a:xfrm>
          <a:custGeom>
            <a:avLst/>
            <a:gdLst>
              <a:gd name="connsiteX0" fmla="*/ 355600 w 812800"/>
              <a:gd name="connsiteY0" fmla="*/ 3675303 h 4086706"/>
              <a:gd name="connsiteX1" fmla="*/ 0 w 812800"/>
              <a:gd name="connsiteY1" fmla="*/ 4086706 h 4086706"/>
              <a:gd name="connsiteX2" fmla="*/ 812800 w 812800"/>
              <a:gd name="connsiteY2" fmla="*/ 4086706 h 4086706"/>
              <a:gd name="connsiteX3" fmla="*/ 383541 w 812800"/>
              <a:gd name="connsiteY3" fmla="*/ 0 h 4086706"/>
              <a:gd name="connsiteX4" fmla="*/ 337822 w 812800"/>
              <a:gd name="connsiteY4" fmla="*/ 0 h 4086706"/>
              <a:gd name="connsiteX5" fmla="*/ 337822 w 812800"/>
              <a:gd name="connsiteY5" fmla="*/ 3675303 h 4086706"/>
              <a:gd name="connsiteX6" fmla="*/ 355600 w 812800"/>
              <a:gd name="connsiteY6" fmla="*/ 3675303 h 4086706"/>
              <a:gd name="connsiteX7" fmla="*/ 383541 w 812800"/>
              <a:gd name="connsiteY7" fmla="*/ 3675303 h 408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800" h="4086706">
                <a:moveTo>
                  <a:pt x="355600" y="3675303"/>
                </a:moveTo>
                <a:lnTo>
                  <a:pt x="0" y="4086706"/>
                </a:lnTo>
                <a:lnTo>
                  <a:pt x="812800" y="4086706"/>
                </a:lnTo>
                <a:close/>
                <a:moveTo>
                  <a:pt x="383541" y="0"/>
                </a:moveTo>
                <a:lnTo>
                  <a:pt x="337822" y="0"/>
                </a:lnTo>
                <a:lnTo>
                  <a:pt x="337822" y="3675303"/>
                </a:lnTo>
                <a:lnTo>
                  <a:pt x="355600" y="3675303"/>
                </a:lnTo>
                <a:lnTo>
                  <a:pt x="383541" y="3675303"/>
                </a:lnTo>
                <a:close/>
              </a:path>
            </a:pathLst>
          </a:custGeom>
          <a:solidFill>
            <a:srgbClr val="00B050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23" name="Trapezoid 22">
            <a:extLst>
              <a:ext uri="{FF2B5EF4-FFF2-40B4-BE49-F238E27FC236}">
                <a16:creationId xmlns:a16="http://schemas.microsoft.com/office/drawing/2014/main" xmlns="" id="{BD5DC538-0CB1-475E-B14B-EC1DFBB9C6A7}"/>
              </a:ext>
            </a:extLst>
          </p:cNvPr>
          <p:cNvSpPr/>
          <p:nvPr/>
        </p:nvSpPr>
        <p:spPr>
          <a:xfrm>
            <a:off x="6426204" y="4421308"/>
            <a:ext cx="3986798" cy="1612972"/>
          </a:xfrm>
          <a:prstGeom prst="trapezoid">
            <a:avLst/>
          </a:prstGeom>
          <a:solidFill>
            <a:schemeClr val="accent1">
              <a:lumMod val="5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24" name="Trapezoid 23">
            <a:extLst>
              <a:ext uri="{FF2B5EF4-FFF2-40B4-BE49-F238E27FC236}">
                <a16:creationId xmlns:a16="http://schemas.microsoft.com/office/drawing/2014/main" xmlns="" id="{46D566F4-E333-4022-8EC6-162D826DA307}"/>
              </a:ext>
            </a:extLst>
          </p:cNvPr>
          <p:cNvSpPr/>
          <p:nvPr/>
        </p:nvSpPr>
        <p:spPr>
          <a:xfrm>
            <a:off x="6219102" y="1962898"/>
            <a:ext cx="4394205" cy="1529935"/>
          </a:xfrm>
          <a:prstGeom prst="trapezoid">
            <a:avLst/>
          </a:prstGeom>
          <a:solidFill>
            <a:schemeClr val="accent1">
              <a:lumMod val="5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25" name="Trapezoid 24">
            <a:extLst>
              <a:ext uri="{FF2B5EF4-FFF2-40B4-BE49-F238E27FC236}">
                <a16:creationId xmlns:a16="http://schemas.microsoft.com/office/drawing/2014/main" xmlns="" id="{FF90D5D4-F35A-4298-8123-FB2CD7D27EB4}"/>
              </a:ext>
            </a:extLst>
          </p:cNvPr>
          <p:cNvSpPr/>
          <p:nvPr/>
        </p:nvSpPr>
        <p:spPr>
          <a:xfrm>
            <a:off x="1243014" y="2849593"/>
            <a:ext cx="3709984" cy="1219086"/>
          </a:xfrm>
          <a:prstGeom prst="trapezoid">
            <a:avLst/>
          </a:prstGeom>
          <a:solidFill>
            <a:schemeClr val="accent1">
              <a:lumMod val="5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26" name="Trapezoid 25">
            <a:extLst>
              <a:ext uri="{FF2B5EF4-FFF2-40B4-BE49-F238E27FC236}">
                <a16:creationId xmlns:a16="http://schemas.microsoft.com/office/drawing/2014/main" xmlns="" id="{82CC0A56-F3A1-41CB-99B6-780D91C43E31}"/>
              </a:ext>
            </a:extLst>
          </p:cNvPr>
          <p:cNvSpPr/>
          <p:nvPr/>
        </p:nvSpPr>
        <p:spPr>
          <a:xfrm>
            <a:off x="1310417" y="5283744"/>
            <a:ext cx="3462833" cy="1367564"/>
          </a:xfrm>
          <a:prstGeom prst="trapezoid">
            <a:avLst/>
          </a:prstGeom>
          <a:solidFill>
            <a:schemeClr val="accent1">
              <a:lumMod val="5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321DA66-5717-442B-8900-9C34F07AD51E}"/>
              </a:ext>
            </a:extLst>
          </p:cNvPr>
          <p:cNvSpPr txBox="1"/>
          <p:nvPr/>
        </p:nvSpPr>
        <p:spPr>
          <a:xfrm>
            <a:off x="1666442" y="5680837"/>
            <a:ext cx="2776606" cy="80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F14074A-0B98-477B-BA96-8ABF650D395C}"/>
              </a:ext>
            </a:extLst>
          </p:cNvPr>
          <p:cNvGrpSpPr/>
          <p:nvPr/>
        </p:nvGrpSpPr>
        <p:grpSpPr>
          <a:xfrm>
            <a:off x="1679944" y="1338142"/>
            <a:ext cx="8900804" cy="5145931"/>
            <a:chOff x="1679944" y="1338142"/>
            <a:chExt cx="8900804" cy="5145931"/>
          </a:xfrm>
        </p:grpSpPr>
        <p:sp>
          <p:nvSpPr>
            <p:cNvPr id="20" name="Block Arc 19">
              <a:extLst>
                <a:ext uri="{FF2B5EF4-FFF2-40B4-BE49-F238E27FC236}">
                  <a16:creationId xmlns:a16="http://schemas.microsoft.com/office/drawing/2014/main" xmlns="" id="{93E95929-67DD-4B8D-AC1F-DBAB8D7313C9}"/>
                </a:ext>
              </a:extLst>
            </p:cNvPr>
            <p:cNvSpPr/>
            <p:nvPr/>
          </p:nvSpPr>
          <p:spPr>
            <a:xfrm>
              <a:off x="5391957" y="3738836"/>
              <a:ext cx="2501900" cy="2197100"/>
            </a:xfrm>
            <a:prstGeom prst="blockArc">
              <a:avLst>
                <a:gd name="adj1" fmla="val 10800000"/>
                <a:gd name="adj2" fmla="val 20374354"/>
                <a:gd name="adj3" fmla="val 2476"/>
              </a:avLst>
            </a:prstGeom>
            <a:solidFill>
              <a:srgbClr val="00B050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xmlns="" id="{5054D507-4FC5-4535-A8B3-20A2C3B29CE1}"/>
                </a:ext>
              </a:extLst>
            </p:cNvPr>
            <p:cNvSpPr/>
            <p:nvPr/>
          </p:nvSpPr>
          <p:spPr>
            <a:xfrm>
              <a:off x="3012350" y="4178508"/>
              <a:ext cx="2501900" cy="2197100"/>
            </a:xfrm>
            <a:prstGeom prst="blockArc">
              <a:avLst>
                <a:gd name="adj1" fmla="val 10800000"/>
                <a:gd name="adj2" fmla="val 20374354"/>
                <a:gd name="adj3" fmla="val 2476"/>
              </a:avLst>
            </a:prstGeom>
            <a:solidFill>
              <a:srgbClr val="00B050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22" name="Block Arc 21">
              <a:extLst>
                <a:ext uri="{FF2B5EF4-FFF2-40B4-BE49-F238E27FC236}">
                  <a16:creationId xmlns:a16="http://schemas.microsoft.com/office/drawing/2014/main" xmlns="" id="{E2DF389D-6135-412D-B171-478F058A8C3E}"/>
                </a:ext>
              </a:extLst>
            </p:cNvPr>
            <p:cNvSpPr/>
            <p:nvPr/>
          </p:nvSpPr>
          <p:spPr>
            <a:xfrm>
              <a:off x="3036189" y="1751043"/>
              <a:ext cx="2501900" cy="2197100"/>
            </a:xfrm>
            <a:prstGeom prst="blockArc">
              <a:avLst>
                <a:gd name="adj1" fmla="val 10800000"/>
                <a:gd name="adj2" fmla="val 20374354"/>
                <a:gd name="adj3" fmla="val 2476"/>
              </a:avLst>
            </a:prstGeom>
            <a:solidFill>
              <a:srgbClr val="00B050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27" name="Block Arc 26">
              <a:extLst>
                <a:ext uri="{FF2B5EF4-FFF2-40B4-BE49-F238E27FC236}">
                  <a16:creationId xmlns:a16="http://schemas.microsoft.com/office/drawing/2014/main" xmlns="" id="{5491808E-A25F-41F3-B32B-28425F1176C7}"/>
                </a:ext>
              </a:extLst>
            </p:cNvPr>
            <p:cNvSpPr/>
            <p:nvPr/>
          </p:nvSpPr>
          <p:spPr>
            <a:xfrm>
              <a:off x="5391957" y="1338142"/>
              <a:ext cx="2501900" cy="2197100"/>
            </a:xfrm>
            <a:prstGeom prst="blockArc">
              <a:avLst>
                <a:gd name="adj1" fmla="val 10800000"/>
                <a:gd name="adj2" fmla="val 20374354"/>
                <a:gd name="adj3" fmla="val 2476"/>
              </a:avLst>
            </a:prstGeom>
            <a:solidFill>
              <a:srgbClr val="00B050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03A8D8E3-C25D-4433-864C-D40C885D246C}"/>
                </a:ext>
              </a:extLst>
            </p:cNvPr>
            <p:cNvSpPr txBox="1"/>
            <p:nvPr/>
          </p:nvSpPr>
          <p:spPr>
            <a:xfrm>
              <a:off x="1867091" y="2862996"/>
              <a:ext cx="253591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Income tax exemption for up to five years if 60% of products are exported</a:t>
              </a:r>
              <a:r>
                <a:rPr lang="en-US" dirty="0"/>
                <a:t>.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DB674135-FAB1-4CAB-A43D-DCD1314ACD7E}"/>
                </a:ext>
              </a:extLst>
            </p:cNvPr>
            <p:cNvSpPr txBox="1"/>
            <p:nvPr/>
          </p:nvSpPr>
          <p:spPr>
            <a:xfrm>
              <a:off x="6574071" y="2127700"/>
              <a:ext cx="40066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Exemption from duties and other taxes on imports of machinery, equipment, construction materials, spare parts, raw materials and vehicles </a:t>
              </a:r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66490A03-EA75-421F-9C61-ECBA6E8590DD}"/>
                </a:ext>
              </a:extLst>
            </p:cNvPr>
            <p:cNvSpPr txBox="1"/>
            <p:nvPr/>
          </p:nvSpPr>
          <p:spPr>
            <a:xfrm>
              <a:off x="6785699" y="4575939"/>
              <a:ext cx="278418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Guarantee against expropriation and for repatriation of funds  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Facilitation of market linkages </a:t>
              </a:r>
            </a:p>
            <a:p>
              <a:r>
                <a:rPr lang="en-US" dirty="0"/>
                <a:t>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DC83078A-2DA1-49A0-985B-2F534470522B}"/>
                </a:ext>
              </a:extLst>
            </p:cNvPr>
            <p:cNvSpPr txBox="1"/>
            <p:nvPr/>
          </p:nvSpPr>
          <p:spPr>
            <a:xfrm>
              <a:off x="1679944" y="5283744"/>
              <a:ext cx="27631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  <a:p>
              <a:r>
                <a:rPr lang="en-US" dirty="0">
                  <a:solidFill>
                    <a:schemeClr val="bg1"/>
                  </a:solidFill>
                </a:rPr>
                <a:t>Full export duty exemption. 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Subsidized land leasing to private entrepreneurs </a:t>
              </a:r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67C449-8C7B-4484-A094-2BC759BC3295}"/>
              </a:ext>
            </a:extLst>
          </p:cNvPr>
          <p:cNvSpPr txBox="1"/>
          <p:nvPr/>
        </p:nvSpPr>
        <p:spPr>
          <a:xfrm>
            <a:off x="564268" y="384300"/>
            <a:ext cx="1087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Incentives: </a:t>
            </a:r>
            <a:r>
              <a:rPr lang="en-US" sz="2400" b="1" dirty="0" err="1"/>
              <a:t>GoE</a:t>
            </a:r>
            <a:r>
              <a:rPr lang="en-US" sz="2400" b="1" dirty="0"/>
              <a:t> is offering attractive incentives for </a:t>
            </a:r>
            <a:r>
              <a:rPr lang="en-US" sz="2400" b="1"/>
              <a:t>manufacturers -Incentives </a:t>
            </a:r>
            <a:r>
              <a:rPr lang="en-US" sz="2400" b="1" dirty="0"/>
              <a:t>that apply to </a:t>
            </a:r>
            <a:r>
              <a:rPr lang="en-US" sz="2400" b="1" dirty="0" err="1"/>
              <a:t>agro</a:t>
            </a:r>
            <a:r>
              <a:rPr lang="en-US" sz="2400" b="1" dirty="0"/>
              <a:t>-processors include</a:t>
            </a:r>
          </a:p>
        </p:txBody>
      </p:sp>
    </p:spTree>
    <p:extLst>
      <p:ext uri="{BB962C8B-B14F-4D97-AF65-F5344CB8AC3E}">
        <p14:creationId xmlns:p14="http://schemas.microsoft.com/office/powerpoint/2010/main" val="3735426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52BC96AA-799E-4071-93E9-71000CEA8B6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82" y="1441"/>
          <a:ext cx="1440" cy="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think-cell Slide" r:id="rId5" imgW="378" imgH="377" progId="TCLayout.ActiveDocument.1">
                  <p:embed/>
                </p:oleObj>
              </mc:Choice>
              <mc:Fallback>
                <p:oleObj name="think-cell Slide" r:id="rId5" imgW="378" imgH="377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52BC96AA-799E-4071-93E9-71000CEA8B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82" y="1441"/>
                        <a:ext cx="1440" cy="1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6" name="Title 1"/>
          <p:cNvSpPr>
            <a:spLocks noGrp="1"/>
          </p:cNvSpPr>
          <p:nvPr>
            <p:ph type="ctrTitle"/>
          </p:nvPr>
        </p:nvSpPr>
        <p:spPr>
          <a:xfrm>
            <a:off x="1524726" y="1122849"/>
            <a:ext cx="9142561" cy="2386769"/>
          </a:xfrm>
        </p:spPr>
        <p:txBody>
          <a:bodyPr rtlCol="0">
            <a:normAutofit/>
          </a:bodyPr>
          <a:lstStyle/>
          <a:p>
            <a:pPr defTabSz="914276">
              <a:defRPr/>
            </a:pPr>
            <a:endParaRPr lang="en-US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726" y="3601750"/>
            <a:ext cx="9142561" cy="1655479"/>
          </a:xfrm>
        </p:spPr>
        <p:txBody>
          <a:bodyPr rtlCol="0">
            <a:normAutofit/>
          </a:bodyPr>
          <a:lstStyle/>
          <a:p>
            <a:pPr defTabSz="446010">
              <a:defRPr/>
            </a:pPr>
            <a:endParaRPr lang="en-US" sz="1541"/>
          </a:p>
        </p:txBody>
      </p:sp>
      <p:sp>
        <p:nvSpPr>
          <p:cNvPr id="4" name="Rectangle 3"/>
          <p:cNvSpPr/>
          <p:nvPr/>
        </p:nvSpPr>
        <p:spPr>
          <a:xfrm>
            <a:off x="240" y="4"/>
            <a:ext cx="12191521" cy="6729880"/>
          </a:xfrm>
          <a:prstGeom prst="rect">
            <a:avLst/>
          </a:prstGeom>
          <a:solidFill>
            <a:srgbClr val="2B42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217" tIns="44608" rIns="89217" bIns="44608" anchor="ctr"/>
          <a:lstStyle>
            <a:lvl1pPr defTabSz="490538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defTabSz="490538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490538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490538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490538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40000" indent="-254000" defTabSz="4905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97200" indent="-254000" defTabSz="4905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54400" indent="-254000" defTabSz="4905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911600" indent="-254000" defTabSz="4905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723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6" name="Picture 10" descr="EIC Brand Manual-2-01.png">
            <a:extLst>
              <a:ext uri="{FF2B5EF4-FFF2-40B4-BE49-F238E27FC236}">
                <a16:creationId xmlns:a16="http://schemas.microsoft.com/office/drawing/2014/main" xmlns="" id="{F36B0D2F-6806-4764-9F71-7BC0770925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7220" y="2380346"/>
            <a:ext cx="3937560" cy="2513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2DC5F0A-4DA0-46D2-AC5C-74B12E0BDB37}"/>
              </a:ext>
            </a:extLst>
          </p:cNvPr>
          <p:cNvSpPr/>
          <p:nvPr/>
        </p:nvSpPr>
        <p:spPr>
          <a:xfrm>
            <a:off x="4715337" y="4632463"/>
            <a:ext cx="2780056" cy="3715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14" b="1" dirty="0">
                <a:solidFill>
                  <a:schemeClr val="bg1">
                    <a:lumMod val="85000"/>
                  </a:schemeClr>
                </a:solidFill>
              </a:rPr>
              <a:t>www.investethiopia.gov.et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547</Words>
  <Application>Microsoft Office PowerPoint</Application>
  <PresentationFormat>Custom</PresentationFormat>
  <Paragraphs>102</Paragraphs>
  <Slides>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Tariku Getachew</dc:creator>
  <cp:lastModifiedBy>serkalem yetesha</cp:lastModifiedBy>
  <cp:revision>52</cp:revision>
  <dcterms:created xsi:type="dcterms:W3CDTF">2021-01-29T06:25:31Z</dcterms:created>
  <dcterms:modified xsi:type="dcterms:W3CDTF">2021-02-03T06:21:13Z</dcterms:modified>
</cp:coreProperties>
</file>