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6" r:id="rId4"/>
    <p:sldMasterId id="2147484571" r:id="rId5"/>
  </p:sldMasterIdLst>
  <p:notesMasterIdLst>
    <p:notesMasterId r:id="rId20"/>
  </p:notesMasterIdLst>
  <p:sldIdLst>
    <p:sldId id="360" r:id="rId6"/>
    <p:sldId id="846" r:id="rId7"/>
    <p:sldId id="844" r:id="rId8"/>
    <p:sldId id="838" r:id="rId9"/>
    <p:sldId id="1548" r:id="rId10"/>
    <p:sldId id="1550" r:id="rId11"/>
    <p:sldId id="653" r:id="rId12"/>
    <p:sldId id="669" r:id="rId13"/>
    <p:sldId id="1549" r:id="rId14"/>
    <p:sldId id="553" r:id="rId15"/>
    <p:sldId id="554" r:id="rId16"/>
    <p:sldId id="1547" r:id="rId17"/>
    <p:sldId id="421" r:id="rId18"/>
    <p:sldId id="320" r:id="rId19"/>
  </p:sldIdLst>
  <p:sldSz cx="13444538" cy="7562850"/>
  <p:notesSz cx="7010400" cy="9236075"/>
  <p:custDataLst>
    <p:tags r:id="rId21"/>
  </p:custDataLst>
  <p:defaultTextStyle>
    <a:defPPr>
      <a:defRPr lang="en-US"/>
    </a:defPPr>
    <a:lvl1pPr algn="l" defTabSz="519099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519099" indent="-61912" algn="l" defTabSz="519099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039786" indent="-125410" algn="l" defTabSz="519099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562059" indent="-190495" algn="l" defTabSz="519099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082745" indent="-253993" algn="l" defTabSz="519099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5940" algn="l" defTabSz="914376" rtl="0" eaLnBrk="1" latinLnBrk="0" hangingPunct="1"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129" algn="l" defTabSz="914376" rtl="0" eaLnBrk="1" latinLnBrk="0" hangingPunct="1"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316" algn="l" defTabSz="914376" rtl="0" eaLnBrk="1" latinLnBrk="0" hangingPunct="1"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504" algn="l" defTabSz="914376" rtl="0" eaLnBrk="1" latinLnBrk="0" hangingPunct="1"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6" userDrawn="1">
          <p15:clr>
            <a:srgbClr val="A4A3A4"/>
          </p15:clr>
        </p15:guide>
        <p15:guide id="2" pos="56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E79"/>
    <a:srgbClr val="597792"/>
    <a:srgbClr val="18376A"/>
    <a:srgbClr val="FFC819"/>
    <a:srgbClr val="002060"/>
    <a:srgbClr val="3B2C01"/>
    <a:srgbClr val="D9D9D9"/>
    <a:srgbClr val="BFBFBF"/>
    <a:srgbClr val="1C476E"/>
    <a:srgbClr val="2B4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9948C-660C-455E-B1F2-FD4AC9436CFD}" v="108" dt="2021-01-27T14:14:54.993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5326" autoAdjust="0"/>
  </p:normalViewPr>
  <p:slideViewPr>
    <p:cSldViewPr snapToGrid="0" snapToObjects="1">
      <p:cViewPr>
        <p:scale>
          <a:sx n="74" d="100"/>
          <a:sy n="74" d="100"/>
        </p:scale>
        <p:origin x="-288" y="-30"/>
      </p:cViewPr>
      <p:guideLst>
        <p:guide orient="horz" pos="3366"/>
        <p:guide pos="56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528615"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528615" eaLnBrk="1" hangingPunct="1">
              <a:defRPr sz="1200">
                <a:latin typeface="Calibri" charset="0"/>
              </a:defRPr>
            </a:lvl1pPr>
          </a:lstStyle>
          <a:p>
            <a:fld id="{5BC9B4A9-6B01-A14F-8F4C-37FF85FF1927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528615"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3AF7442-316C-FF42-8EF5-E46D26927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1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0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6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BB856475-90BB-47CD-A0FD-27A616CC03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44244252-C03A-4E1B-B569-B2E6C63F7A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B2C075D6-CB1A-47DB-9FD6-F36D3369A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4FC8AE-5DD9-4CE3-8CAF-C6BACA2E3970}" type="slidenum">
              <a:rPr lang="en-US" altLang="en-US" sz="1200" smtClean="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89309-B54F-45E1-B49D-3C3FAD9D9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4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89309-B54F-45E1-B49D-3C3FAD9D9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89309-B54F-45E1-B49D-3C3FAD9D9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7442-316C-FF42-8EF5-E46D26927D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74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4.png"/><Relationship Id="rId2" Type="http://schemas.openxmlformats.org/officeDocument/2006/relationships/tags" Target="../tags/tag5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4.png"/><Relationship Id="rId2" Type="http://schemas.openxmlformats.org/officeDocument/2006/relationships/tags" Target="../tags/tag6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122" indent="0" algn="ctr">
              <a:buNone/>
              <a:defRPr sz="2205"/>
            </a:lvl2pPr>
            <a:lvl3pPr marL="1008244" indent="0" algn="ctr">
              <a:buNone/>
              <a:defRPr sz="1986"/>
            </a:lvl3pPr>
            <a:lvl4pPr marL="1512365" indent="0" algn="ctr">
              <a:buNone/>
              <a:defRPr sz="1764"/>
            </a:lvl4pPr>
            <a:lvl5pPr marL="2016487" indent="0" algn="ctr">
              <a:buNone/>
              <a:defRPr sz="1764"/>
            </a:lvl5pPr>
            <a:lvl6pPr marL="2520608" indent="0" algn="ctr">
              <a:buNone/>
              <a:defRPr sz="1764"/>
            </a:lvl6pPr>
            <a:lvl7pPr marL="3024729" indent="0" algn="ctr">
              <a:buNone/>
              <a:defRPr sz="1764"/>
            </a:lvl7pPr>
            <a:lvl8pPr marL="3528852" indent="0" algn="ctr">
              <a:buNone/>
              <a:defRPr sz="1764"/>
            </a:lvl8pPr>
            <a:lvl9pPr marL="4032973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4897B-C45F-654F-94A5-905997D72C6C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5F256C42-B47E-6E47-8550-FBFFB1C0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27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B6519-3B01-D642-8B25-FC072C28E224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B7795E5E-924A-2A4C-A09F-671C032DD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41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80" cy="6409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7" y="402652"/>
            <a:ext cx="8528879" cy="64091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2AB7F-A3FE-144B-AA67-CDA592406C17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AF754507-63D3-6A40-8869-C7DC97DAF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3444538" cy="58191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821766"/>
            <a:ext cx="13444538" cy="174108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9342267" y="2176229"/>
            <a:ext cx="640243" cy="756255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95755" y="690559"/>
            <a:ext cx="8959938" cy="609792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205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55979" y="6845870"/>
            <a:ext cx="7574462" cy="360772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323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52077" indent="0" algn="ctr">
              <a:buNone/>
              <a:defRPr/>
            </a:lvl4pPr>
            <a:lvl5pPr marL="504154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055979" y="6060543"/>
            <a:ext cx="7574462" cy="48102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764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055979" y="2080106"/>
            <a:ext cx="7574462" cy="34609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955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55979" y="1006711"/>
            <a:ext cx="4792373" cy="986705"/>
            <a:chOff x="957601" y="-996122"/>
            <a:chExt cx="4345900" cy="894745"/>
          </a:xfrm>
        </p:grpSpPr>
        <p:pic>
          <p:nvPicPr>
            <p:cNvPr id="16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14"/>
            <a:stretch/>
          </p:blipFill>
          <p:spPr bwMode="auto">
            <a:xfrm>
              <a:off x="957601" y="-996122"/>
              <a:ext cx="642600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1"/>
            <a:stretch/>
          </p:blipFill>
          <p:spPr bwMode="auto">
            <a:xfrm>
              <a:off x="1591296" y="-996122"/>
              <a:ext cx="3712205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66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12056416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286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443"/>
            <a:ext cx="5176676" cy="756429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4" tIns="50417" rIns="100834" bIns="50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94723" y="1702991"/>
            <a:ext cx="3807080" cy="1649528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529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416730" y="2942256"/>
            <a:ext cx="10608847" cy="3530020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416730" y="1574911"/>
            <a:ext cx="1045031" cy="10450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94723" y="4220110"/>
            <a:ext cx="12060386" cy="2250990"/>
          </a:xfrm>
        </p:spPr>
        <p:txBody>
          <a:bodyPr anchor="t">
            <a:noAutofit/>
          </a:bodyPr>
          <a:lstStyle>
            <a:lvl1pPr>
              <a:defRPr sz="5955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82480" y="4058240"/>
            <a:ext cx="1276558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482609" y="0"/>
            <a:ext cx="459786" cy="756285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498614" cy="7562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2956661"/>
            <a:ext cx="3449222" cy="16495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529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901761" y="0"/>
            <a:ext cx="459786" cy="75628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908763" cy="7562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6899589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048214" y="0"/>
            <a:ext cx="459786" cy="756285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2956661"/>
            <a:ext cx="3449222" cy="16495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52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499998" y="-1443"/>
            <a:ext cx="8944540" cy="7564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93-672F-1241-A651-9E934458715F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C6AF9EDE-318F-9744-AC2C-7E6D0C762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33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274099" y="0"/>
            <a:ext cx="459786" cy="75628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722269" y="0"/>
            <a:ext cx="6722269" cy="75628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717882" y="0"/>
            <a:ext cx="6726655" cy="756285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985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94723" y="1969120"/>
            <a:ext cx="4839240" cy="362461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85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8171096" y="0"/>
            <a:ext cx="459786" cy="75628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8622880" y="0"/>
            <a:ext cx="4821659" cy="7562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623411" y="0"/>
            <a:ext cx="4821127" cy="756285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764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0461420" y="4319884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94722" y="1990128"/>
            <a:ext cx="6889391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02" y="3963789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681" y="1445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3048302"/>
            <a:ext cx="2733279" cy="144939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529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3048302"/>
            <a:ext cx="2733279" cy="1449393"/>
          </a:xfrm>
        </p:spPr>
        <p:txBody>
          <a:bodyPr anchor="ctr" anchorCtr="0">
            <a:noAutofit/>
          </a:bodyPr>
          <a:lstStyle>
            <a:lvl1pPr>
              <a:defRPr sz="3529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361294" y="3752564"/>
            <a:ext cx="2971501" cy="381753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88" y="3744661"/>
            <a:ext cx="1431983" cy="3938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984451" cy="756285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1969120"/>
            <a:ext cx="4479566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984451" cy="75628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1969120"/>
            <a:ext cx="4479566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914135" y="3767420"/>
            <a:ext cx="2971501" cy="379543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42" y="3958538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7017301" cy="756285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5153790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7017301" cy="75628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5153790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83373" y="3758050"/>
            <a:ext cx="2971501" cy="381180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57" y="3958538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1" y="0"/>
            <a:ext cx="9313958" cy="75628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6899589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1" y="0"/>
            <a:ext cx="9313958" cy="75628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6899589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195088" y="3758050"/>
            <a:ext cx="2971501" cy="3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5" y="1885469"/>
            <a:ext cx="11595913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5" y="5061165"/>
            <a:ext cx="11595913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>
                    <a:tint val="75000"/>
                  </a:schemeClr>
                </a:solidFill>
              </a:defRPr>
            </a:lvl1pPr>
            <a:lvl2pPr marL="50412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244" indent="0">
              <a:buNone/>
              <a:defRPr sz="1986">
                <a:solidFill>
                  <a:schemeClr val="tx1">
                    <a:tint val="75000"/>
                  </a:schemeClr>
                </a:solidFill>
              </a:defRPr>
            </a:lvl3pPr>
            <a:lvl4pPr marL="151236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48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60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7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8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97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ACB63-EEF3-6949-B434-2A73548815E5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65A346E0-7801-0444-80C5-D64C9CF4D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208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4219595"/>
            <a:ext cx="12056416" cy="1771668"/>
          </a:xfrm>
        </p:spPr>
        <p:txBody>
          <a:bodyPr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94723" y="689760"/>
            <a:ext cx="1028507" cy="102854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4219595"/>
            <a:ext cx="12056416" cy="1771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7495778" y="122591"/>
            <a:ext cx="848320" cy="1104920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3444538" cy="647036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100834" tIns="50417" rIns="100834" bIns="50417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316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12056416" cy="519296"/>
          </a:xfrm>
        </p:spPr>
        <p:txBody>
          <a:bodyPr/>
          <a:lstStyle>
            <a:lvl1pPr>
              <a:defRPr sz="374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62" y="-1"/>
            <a:ext cx="13446523" cy="756285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85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103"/>
                </a:spcAft>
              </a:pPr>
              <a:endParaRPr lang="en-US" sz="1323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1103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1103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3444538" cy="581919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821766"/>
            <a:ext cx="13444538" cy="174108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9342267" y="2176229"/>
            <a:ext cx="640243" cy="7562553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 bwMode="black">
          <a:xfrm>
            <a:off x="695755" y="690559"/>
            <a:ext cx="8959938" cy="609792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205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55979" y="6845870"/>
            <a:ext cx="7574462" cy="360772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323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52077" indent="0" algn="ctr">
              <a:buNone/>
              <a:defRPr/>
            </a:lvl4pPr>
            <a:lvl5pPr marL="504154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055979" y="6060543"/>
            <a:ext cx="7574462" cy="48102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764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055979" y="2080106"/>
            <a:ext cx="7574462" cy="34609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955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055979" y="1006711"/>
            <a:ext cx="4792373" cy="986705"/>
            <a:chOff x="957601" y="-996122"/>
            <a:chExt cx="4345900" cy="894745"/>
          </a:xfrm>
        </p:grpSpPr>
        <p:pic>
          <p:nvPicPr>
            <p:cNvPr id="33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14"/>
            <a:stretch/>
          </p:blipFill>
          <p:spPr bwMode="auto">
            <a:xfrm>
              <a:off x="957601" y="-996122"/>
              <a:ext cx="642600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1"/>
            <a:stretch/>
          </p:blipFill>
          <p:spPr bwMode="auto">
            <a:xfrm>
              <a:off x="1591296" y="-996122"/>
              <a:ext cx="3712205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4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12056581" cy="366562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443"/>
            <a:ext cx="5176676" cy="756429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4" tIns="50417" rIns="100834" bIns="50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4723" y="2380884"/>
            <a:ext cx="4128638" cy="597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64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1353162"/>
            <a:ext cx="4128638" cy="733123"/>
          </a:xfrm>
        </p:spPr>
        <p:txBody>
          <a:bodyPr anchor="t">
            <a:noAutofit/>
          </a:bodyPr>
          <a:lstStyle>
            <a:lvl1pPr>
              <a:defRPr sz="2646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7" y="2013265"/>
            <a:ext cx="5713929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302" y="2013265"/>
            <a:ext cx="5713929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8D897-0505-604A-B02D-DE8A98402702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CB81B25A-7490-EF48-B194-4FF9EF3B2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539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416730" y="2942256"/>
            <a:ext cx="10608847" cy="353002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412265" y="1570445"/>
            <a:ext cx="1049496" cy="1049537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94723" y="4220110"/>
            <a:ext cx="12060386" cy="2250990"/>
          </a:xfrm>
        </p:spPr>
        <p:txBody>
          <a:bodyPr anchor="t">
            <a:noAutofit/>
          </a:bodyPr>
          <a:lstStyle>
            <a:lvl1pPr>
              <a:defRPr sz="595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94723" y="4058240"/>
            <a:ext cx="12746052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482609" y="0"/>
            <a:ext cx="459786" cy="756285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498614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2956661"/>
            <a:ext cx="3449222" cy="16495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46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901761" y="0"/>
            <a:ext cx="459786" cy="7562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908763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6921345" cy="3665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956861" y="0"/>
            <a:ext cx="459786" cy="75628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962403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22" y="686811"/>
            <a:ext cx="8933896" cy="3665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048214" y="0"/>
            <a:ext cx="459786" cy="756285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2956661"/>
            <a:ext cx="3449222" cy="16495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46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499998" y="-1443"/>
            <a:ext cx="8944540" cy="756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274099" y="0"/>
            <a:ext cx="459786" cy="75628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722269" y="0"/>
            <a:ext cx="6722269" cy="75628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717882" y="0"/>
            <a:ext cx="6726655" cy="756285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985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94723" y="1969120"/>
            <a:ext cx="4839240" cy="362461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85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8171096" y="0"/>
            <a:ext cx="459786" cy="75628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8622880" y="0"/>
            <a:ext cx="4821659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623411" y="0"/>
            <a:ext cx="4821127" cy="756285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764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95755" y="1969120"/>
            <a:ext cx="6889391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02" y="3956787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681" y="1445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3048302"/>
            <a:ext cx="2733279" cy="144939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46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681" y="1445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3048302"/>
            <a:ext cx="2733279" cy="144939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361294" y="3752564"/>
            <a:ext cx="2971501" cy="381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7" y="402659"/>
            <a:ext cx="11595913" cy="1461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8" y="1853949"/>
            <a:ext cx="5687668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122" indent="0">
              <a:buNone/>
              <a:defRPr sz="2205" b="1"/>
            </a:lvl2pPr>
            <a:lvl3pPr marL="1008244" indent="0">
              <a:buNone/>
              <a:defRPr sz="1986" b="1"/>
            </a:lvl3pPr>
            <a:lvl4pPr marL="1512365" indent="0">
              <a:buNone/>
              <a:defRPr sz="1764" b="1"/>
            </a:lvl4pPr>
            <a:lvl5pPr marL="2016487" indent="0">
              <a:buNone/>
              <a:defRPr sz="1764" b="1"/>
            </a:lvl5pPr>
            <a:lvl6pPr marL="2520608" indent="0">
              <a:buNone/>
              <a:defRPr sz="1764" b="1"/>
            </a:lvl6pPr>
            <a:lvl7pPr marL="3024729" indent="0">
              <a:buNone/>
              <a:defRPr sz="1764" b="1"/>
            </a:lvl7pPr>
            <a:lvl8pPr marL="3528852" indent="0">
              <a:buNone/>
              <a:defRPr sz="1764" b="1"/>
            </a:lvl8pPr>
            <a:lvl9pPr marL="4032973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8" y="2762541"/>
            <a:ext cx="5687668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300" y="1853949"/>
            <a:ext cx="5715681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122" indent="0">
              <a:buNone/>
              <a:defRPr sz="2205" b="1"/>
            </a:lvl2pPr>
            <a:lvl3pPr marL="1008244" indent="0">
              <a:buNone/>
              <a:defRPr sz="1986" b="1"/>
            </a:lvl3pPr>
            <a:lvl4pPr marL="1512365" indent="0">
              <a:buNone/>
              <a:defRPr sz="1764" b="1"/>
            </a:lvl4pPr>
            <a:lvl5pPr marL="2016487" indent="0">
              <a:buNone/>
              <a:defRPr sz="1764" b="1"/>
            </a:lvl5pPr>
            <a:lvl6pPr marL="2520608" indent="0">
              <a:buNone/>
              <a:defRPr sz="1764" b="1"/>
            </a:lvl6pPr>
            <a:lvl7pPr marL="3024729" indent="0">
              <a:buNone/>
              <a:defRPr sz="1764" b="1"/>
            </a:lvl7pPr>
            <a:lvl8pPr marL="3528852" indent="0">
              <a:buNone/>
              <a:defRPr sz="1764" b="1"/>
            </a:lvl8pPr>
            <a:lvl9pPr marL="4032973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300" y="2762541"/>
            <a:ext cx="5715681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E71C0-5F90-4444-88CE-880683D5CA39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21FED36D-8EEE-A148-B443-7BECBCE99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87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88" y="3730656"/>
            <a:ext cx="1431983" cy="3938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984451" cy="756285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1969120"/>
            <a:ext cx="4479566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984451" cy="75628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1969120"/>
            <a:ext cx="4479566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914135" y="3767420"/>
            <a:ext cx="2971501" cy="37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42" y="3956787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7017301" cy="756285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5235587" cy="3665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7017301" cy="75628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5235587" cy="366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83373" y="3758050"/>
            <a:ext cx="2971501" cy="3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57" y="3956787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1" y="0"/>
            <a:ext cx="9313958" cy="75628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6897048" cy="3665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1" y="0"/>
            <a:ext cx="9313958" cy="75628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6897048" cy="366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195088" y="3758050"/>
            <a:ext cx="2971501" cy="3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4219595"/>
            <a:ext cx="12056416" cy="1771668"/>
          </a:xfrm>
        </p:spPr>
        <p:txBody>
          <a:bodyPr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94723" y="689760"/>
            <a:ext cx="1028507" cy="102854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4219595"/>
            <a:ext cx="12056416" cy="1771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7495778" y="122591"/>
            <a:ext cx="848320" cy="1104920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3444538" cy="647036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100834" tIns="50417" rIns="100834" bIns="50417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316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12056416" cy="36656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EB494-A659-6241-9574-DCAE575817AF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C300E736-1D06-904C-8335-F3581A2E1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2371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02" y="3963789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4723" y="2876614"/>
            <a:ext cx="3109049" cy="18753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72"/>
              </a:spcAft>
              <a:buFontTx/>
              <a:buNone/>
            </a:pPr>
            <a:r>
              <a:rPr lang="en-US" sz="5955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62" y="-1"/>
            <a:ext cx="13446523" cy="756285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85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103"/>
                </a:spcAft>
              </a:pPr>
              <a:endParaRPr lang="en-US" sz="1323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1103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1103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2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530756" y="5173337"/>
            <a:ext cx="1024812" cy="10982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205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767292" y="5173337"/>
            <a:ext cx="1731461" cy="1619072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1668" tIns="198492" rIns="201668" bIns="2016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323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94723" y="1000439"/>
            <a:ext cx="3803110" cy="13458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74873" tIns="51608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endParaRPr lang="en-US" sz="5955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257212" y="1230056"/>
            <a:ext cx="2677336" cy="962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55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340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416730" y="1574911"/>
            <a:ext cx="1045031" cy="10450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417234" y="2941770"/>
            <a:ext cx="10607423" cy="3529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5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94723" y="686810"/>
            <a:ext cx="7928658" cy="51924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749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82480" y="1329950"/>
            <a:ext cx="1276558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048214" y="0"/>
            <a:ext cx="459786" cy="75628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499998" y="-1443"/>
            <a:ext cx="8944540" cy="7564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94723" y="3537397"/>
            <a:ext cx="1706088" cy="4887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3529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756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530756" y="5173337"/>
            <a:ext cx="1024812" cy="109822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205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767292" y="5173337"/>
            <a:ext cx="1731461" cy="1619072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1668" tIns="198492" rIns="201668" bIns="2016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323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4723" y="1000438"/>
            <a:ext cx="3803110" cy="13458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74873" tIns="51608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endParaRPr lang="en-US" sz="5955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257212" y="1230056"/>
            <a:ext cx="2677336" cy="962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5955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58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416730" y="1574911"/>
            <a:ext cx="1045031" cy="10450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17234" y="2941770"/>
            <a:ext cx="10607423" cy="352933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5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054A2-6043-8245-AE1D-97046A6B7CF7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85BF1EED-E46E-2544-B105-3B32E1FFB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855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94723" y="686810"/>
            <a:ext cx="7928658" cy="51924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749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82480" y="1329950"/>
            <a:ext cx="12765589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048214" y="0"/>
            <a:ext cx="459786" cy="756285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499998" y="-1443"/>
            <a:ext cx="8944540" cy="756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94723" y="3597421"/>
            <a:ext cx="1280326" cy="3664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2646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067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02" y="3963789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4723" y="2876614"/>
            <a:ext cx="3109049" cy="18753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72"/>
              </a:spcAft>
              <a:buFontTx/>
              <a:buNone/>
            </a:pPr>
            <a:r>
              <a:rPr lang="en-US" sz="5955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5" y="504197"/>
            <a:ext cx="4336214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2" y="1088918"/>
            <a:ext cx="6806295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5" y="2268861"/>
            <a:ext cx="4336214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22" indent="0">
              <a:buNone/>
              <a:defRPr sz="1544"/>
            </a:lvl2pPr>
            <a:lvl3pPr marL="1008244" indent="0">
              <a:buNone/>
              <a:defRPr sz="1323"/>
            </a:lvl3pPr>
            <a:lvl4pPr marL="1512365" indent="0">
              <a:buNone/>
              <a:defRPr sz="1103"/>
            </a:lvl4pPr>
            <a:lvl5pPr marL="2016487" indent="0">
              <a:buNone/>
              <a:defRPr sz="1103"/>
            </a:lvl5pPr>
            <a:lvl6pPr marL="2520608" indent="0">
              <a:buNone/>
              <a:defRPr sz="1103"/>
            </a:lvl6pPr>
            <a:lvl7pPr marL="3024729" indent="0">
              <a:buNone/>
              <a:defRPr sz="1103"/>
            </a:lvl7pPr>
            <a:lvl8pPr marL="3528852" indent="0">
              <a:buNone/>
              <a:defRPr sz="1103"/>
            </a:lvl8pPr>
            <a:lvl9pPr marL="4032973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F22C5-5E7A-FC4C-911D-EE19A98A0811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F03A8111-B4DC-4C4B-A68B-4AFA29DE1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57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5" y="504197"/>
            <a:ext cx="4336214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2" y="1088918"/>
            <a:ext cx="6806295" cy="5374525"/>
          </a:xfrm>
        </p:spPr>
        <p:txBody>
          <a:bodyPr rtlCol="0">
            <a:normAutofit/>
          </a:bodyPr>
          <a:lstStyle>
            <a:lvl1pPr marL="0" indent="0">
              <a:buNone/>
              <a:defRPr sz="3529"/>
            </a:lvl1pPr>
            <a:lvl2pPr marL="504122" indent="0">
              <a:buNone/>
              <a:defRPr sz="3088"/>
            </a:lvl2pPr>
            <a:lvl3pPr marL="1008244" indent="0">
              <a:buNone/>
              <a:defRPr sz="2647"/>
            </a:lvl3pPr>
            <a:lvl4pPr marL="1512365" indent="0">
              <a:buNone/>
              <a:defRPr sz="2205"/>
            </a:lvl4pPr>
            <a:lvl5pPr marL="2016487" indent="0">
              <a:buNone/>
              <a:defRPr sz="2205"/>
            </a:lvl5pPr>
            <a:lvl6pPr marL="2520608" indent="0">
              <a:buNone/>
              <a:defRPr sz="2205"/>
            </a:lvl6pPr>
            <a:lvl7pPr marL="3024729" indent="0">
              <a:buNone/>
              <a:defRPr sz="2205"/>
            </a:lvl7pPr>
            <a:lvl8pPr marL="3528852" indent="0">
              <a:buNone/>
              <a:defRPr sz="2205"/>
            </a:lvl8pPr>
            <a:lvl9pPr marL="4032973" indent="0">
              <a:buNone/>
              <a:defRPr sz="2205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5" y="2268861"/>
            <a:ext cx="4336214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22" indent="0">
              <a:buNone/>
              <a:defRPr sz="1544"/>
            </a:lvl2pPr>
            <a:lvl3pPr marL="1008244" indent="0">
              <a:buNone/>
              <a:defRPr sz="1323"/>
            </a:lvl3pPr>
            <a:lvl4pPr marL="1512365" indent="0">
              <a:buNone/>
              <a:defRPr sz="1103"/>
            </a:lvl4pPr>
            <a:lvl5pPr marL="2016487" indent="0">
              <a:buNone/>
              <a:defRPr sz="1103"/>
            </a:lvl5pPr>
            <a:lvl6pPr marL="2520608" indent="0">
              <a:buNone/>
              <a:defRPr sz="1103"/>
            </a:lvl6pPr>
            <a:lvl7pPr marL="3024729" indent="0">
              <a:buNone/>
              <a:defRPr sz="1103"/>
            </a:lvl7pPr>
            <a:lvl8pPr marL="3528852" indent="0">
              <a:buNone/>
              <a:defRPr sz="1103"/>
            </a:lvl8pPr>
            <a:lvl9pPr marL="4032973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8544E-FE7B-DD4B-8E8D-BE364B613A90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59F90490-BB18-9F4B-A867-3626124CE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0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vmlDrawing" Target="../drawings/vmlDrawing1.v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tags" Target="../tags/tag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923926" y="403226"/>
            <a:ext cx="115966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3926" y="2012957"/>
            <a:ext cx="11596688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28" y="7010400"/>
            <a:ext cx="3025774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</a:defRPr>
            </a:lvl1pPr>
          </a:lstStyle>
          <a:p>
            <a:fld id="{975C1877-D5FB-7D44-A15B-937445A14946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4840" y="7010400"/>
            <a:ext cx="3025774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503206" eaLnBrk="1" hangingPunct="1">
              <a:defRPr sz="1300">
                <a:solidFill>
                  <a:srgbClr val="000000"/>
                </a:solidFill>
              </a:defRPr>
            </a:lvl1pPr>
          </a:lstStyle>
          <a:p>
            <a:fld id="{B9CBE470-2AC3-0B4B-BB9E-0B276C2B66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900739" y="7412045"/>
            <a:ext cx="7543799" cy="274637"/>
          </a:xfrm>
          <a:prstGeom prst="rect">
            <a:avLst/>
          </a:prstGeom>
          <a:solidFill>
            <a:srgbClr val="DC202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51339" y="7412045"/>
            <a:ext cx="7615237" cy="274637"/>
          </a:xfrm>
          <a:prstGeom prst="rect">
            <a:avLst/>
          </a:prstGeom>
          <a:solidFill>
            <a:srgbClr val="F9DD00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971801" y="7412045"/>
            <a:ext cx="7615238" cy="274637"/>
          </a:xfrm>
          <a:prstGeom prst="rect">
            <a:avLst/>
          </a:prstGeom>
          <a:solidFill>
            <a:srgbClr val="058A44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" y="7412045"/>
            <a:ext cx="9217026" cy="274637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hf hdr="0" ftr="0" dt="0"/>
  <p:txStyles>
    <p:titleStyle>
      <a:lvl1pPr algn="l" defTabSz="10079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79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2pPr>
      <a:lvl3pPr algn="l" defTabSz="10079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3pPr>
      <a:lvl4pPr algn="l" defTabSz="10079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4pPr>
      <a:lvl5pPr algn="l" defTabSz="10079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5pPr>
      <a:lvl6pPr marL="457171" algn="l" defTabSz="100799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6pPr>
      <a:lvl7pPr marL="914340" algn="l" defTabSz="100799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7pPr>
      <a:lvl8pPr marL="1371512" algn="l" defTabSz="100799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8pPr>
      <a:lvl9pPr marL="1828682" algn="l" defTabSz="100799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9pPr>
    </p:titleStyle>
    <p:bodyStyle>
      <a:lvl1pPr marL="250808" indent="-250808" algn="l" defTabSz="1007997" rtl="0" eaLnBrk="0" fontAlgn="base" hangingPunct="0">
        <a:lnSpc>
          <a:spcPct val="90000"/>
        </a:lnSpc>
        <a:spcBef>
          <a:spcPts val="1099"/>
        </a:spcBef>
        <a:spcAft>
          <a:spcPct val="0"/>
        </a:spcAft>
        <a:buFont typeface="Arial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55602" indent="-250808" algn="l" defTabSz="1007997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07" indent="-250808" algn="l" defTabSz="1007997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99" indent="-250808" algn="l" defTabSz="1007997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392" indent="-250808" algn="l" defTabSz="1007997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669" indent="-252061" algn="l" defTabSz="10082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276791" indent="-252061" algn="l" defTabSz="10082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780912" indent="-252061" algn="l" defTabSz="10082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285036" indent="-252061" algn="l" defTabSz="10082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1pPr>
      <a:lvl2pPr marL="504122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2pPr>
      <a:lvl3pPr marL="1008244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3pPr>
      <a:lvl4pPr marL="1512365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4pPr>
      <a:lvl5pPr marL="2016487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5pPr>
      <a:lvl6pPr marL="2520608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024729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528852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032973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4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65" imgW="270" imgH="270" progId="TCLayout.ActiveDocument.1">
                  <p:embed/>
                </p:oleObj>
              </mc:Choice>
              <mc:Fallback>
                <p:oleObj name="think-cell Slide" r:id="rId6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4723" y="686811"/>
            <a:ext cx="12056581" cy="3665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4723" y="2013259"/>
            <a:ext cx="12056581" cy="4798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4323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  <p:sldLayoutId id="2147484584" r:id="rId13"/>
    <p:sldLayoutId id="2147484585" r:id="rId14"/>
    <p:sldLayoutId id="2147484586" r:id="rId15"/>
    <p:sldLayoutId id="2147484587" r:id="rId16"/>
    <p:sldLayoutId id="2147484588" r:id="rId17"/>
    <p:sldLayoutId id="2147484589" r:id="rId18"/>
    <p:sldLayoutId id="2147484590" r:id="rId19"/>
    <p:sldLayoutId id="2147484591" r:id="rId20"/>
    <p:sldLayoutId id="2147484592" r:id="rId21"/>
    <p:sldLayoutId id="2147484593" r:id="rId22"/>
    <p:sldLayoutId id="2147484594" r:id="rId23"/>
    <p:sldLayoutId id="2147484595" r:id="rId24"/>
    <p:sldLayoutId id="2147484596" r:id="rId25"/>
    <p:sldLayoutId id="2147484597" r:id="rId26"/>
    <p:sldLayoutId id="2147484598" r:id="rId27"/>
    <p:sldLayoutId id="2147484599" r:id="rId28"/>
    <p:sldLayoutId id="2147484600" r:id="rId29"/>
    <p:sldLayoutId id="2147484601" r:id="rId30"/>
    <p:sldLayoutId id="2147484602" r:id="rId31"/>
    <p:sldLayoutId id="2147484603" r:id="rId32"/>
    <p:sldLayoutId id="2147484604" r:id="rId33"/>
    <p:sldLayoutId id="2147484605" r:id="rId34"/>
    <p:sldLayoutId id="2147484606" r:id="rId35"/>
    <p:sldLayoutId id="2147484607" r:id="rId36"/>
    <p:sldLayoutId id="2147484608" r:id="rId37"/>
    <p:sldLayoutId id="2147484609" r:id="rId38"/>
    <p:sldLayoutId id="2147484610" r:id="rId39"/>
    <p:sldLayoutId id="2147484611" r:id="rId40"/>
    <p:sldLayoutId id="2147484612" r:id="rId41"/>
    <p:sldLayoutId id="2147484613" r:id="rId42"/>
    <p:sldLayoutId id="2147484614" r:id="rId43"/>
    <p:sldLayoutId id="2147484615" r:id="rId44"/>
    <p:sldLayoutId id="2147484616" r:id="rId45"/>
    <p:sldLayoutId id="2147484617" r:id="rId46"/>
    <p:sldLayoutId id="2147484618" r:id="rId47"/>
    <p:sldLayoutId id="2147484619" r:id="rId48"/>
    <p:sldLayoutId id="2147484620" r:id="rId49"/>
    <p:sldLayoutId id="2147484621" r:id="rId50"/>
    <p:sldLayoutId id="2147484622" r:id="rId51"/>
    <p:sldLayoutId id="2147484623" r:id="rId52"/>
    <p:sldLayoutId id="2147484624" r:id="rId53"/>
    <p:sldLayoutId id="2147484625" r:id="rId54"/>
    <p:sldLayoutId id="2147484626" r:id="rId55"/>
    <p:sldLayoutId id="2147484627" r:id="rId56"/>
    <p:sldLayoutId id="2147484628" r:id="rId57"/>
    <p:sldLayoutId id="2147484629" r:id="rId58"/>
    <p:sldLayoutId id="2147484630" r:id="rId59"/>
    <p:sldLayoutId id="2147484631" r:id="rId60"/>
    <p:sldLayoutId id="2147484632" r:id="rId6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1008309" rtl="0" eaLnBrk="1" latinLnBrk="0" hangingPunct="1">
        <a:lnSpc>
          <a:spcPct val="90000"/>
        </a:lnSpc>
        <a:spcBef>
          <a:spcPct val="0"/>
        </a:spcBef>
        <a:buNone/>
        <a:defRPr sz="2646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1008309" rtl="0" eaLnBrk="1" latinLnBrk="0" hangingPunct="1">
        <a:lnSpc>
          <a:spcPct val="110000"/>
        </a:lnSpc>
        <a:spcBef>
          <a:spcPts val="662"/>
        </a:spcBef>
        <a:spcAft>
          <a:spcPts val="331"/>
        </a:spcAft>
        <a:buFont typeface="Arial" panose="020B0604020202020204" pitchFamily="34" charset="0"/>
        <a:buChar char="​"/>
        <a:defRPr lang="en-US" sz="1323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313608" indent="-190547" algn="l" defTabSz="1008309" rtl="0" eaLnBrk="1" latinLnBrk="0" hangingPunct="1">
        <a:lnSpc>
          <a:spcPct val="90000"/>
        </a:lnSpc>
        <a:spcBef>
          <a:spcPts val="0"/>
        </a:spcBef>
        <a:spcAft>
          <a:spcPts val="331"/>
        </a:spcAft>
        <a:buClr>
          <a:schemeClr val="tx2"/>
        </a:buClr>
        <a:buFont typeface="Arial" panose="020B0604020202020204" pitchFamily="34" charset="0"/>
        <a:buChar char="•"/>
        <a:defRPr lang="en-US" sz="1323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63700" indent="-182607" algn="l" defTabSz="1008309" rtl="0" eaLnBrk="1" latinLnBrk="0" hangingPunct="1">
        <a:lnSpc>
          <a:spcPct val="90000"/>
        </a:lnSpc>
        <a:spcBef>
          <a:spcPts val="0"/>
        </a:spcBef>
        <a:spcAft>
          <a:spcPts val="331"/>
        </a:spcAft>
        <a:buClr>
          <a:schemeClr val="tx2"/>
        </a:buClr>
        <a:buFont typeface="Trebuchet MS" panose="020B0603020202020204" pitchFamily="34" charset="0"/>
        <a:buChar char="–"/>
        <a:defRPr lang="en-US" sz="1323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1008309" rtl="0" eaLnBrk="1" latinLnBrk="0" hangingPunct="1">
        <a:lnSpc>
          <a:spcPct val="110000"/>
        </a:lnSpc>
        <a:spcBef>
          <a:spcPts val="331"/>
        </a:spcBef>
        <a:spcAft>
          <a:spcPts val="331"/>
        </a:spcAft>
        <a:buClr>
          <a:schemeClr val="tx2"/>
        </a:buClr>
        <a:buFont typeface="Arial" panose="020B0604020202020204" pitchFamily="34" charset="0"/>
        <a:buChar char="​"/>
        <a:defRPr lang="en-US" sz="1764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1008309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ClrTx/>
        <a:buFont typeface="Arial" panose="020B0604020202020204" pitchFamily="34" charset="0"/>
        <a:buChar char="​"/>
        <a:defRPr lang="en-US" sz="1764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97591" indent="-168051" algn="l" defTabSz="1008309" rtl="0" eaLnBrk="1" latinLnBrk="0" hangingPunct="1">
        <a:lnSpc>
          <a:spcPct val="90000"/>
        </a:lnSpc>
        <a:spcBef>
          <a:spcPts val="0"/>
        </a:spcBef>
        <a:spcAft>
          <a:spcPts val="662"/>
        </a:spcAft>
        <a:buClr>
          <a:schemeClr val="tx2"/>
        </a:buClr>
        <a:buFont typeface="Arial" panose="020B0604020202020204" pitchFamily="34" charset="0"/>
        <a:buChar char="•"/>
        <a:defRPr lang="en-US" sz="1764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1008309" rtl="0" eaLnBrk="1" latinLnBrk="0" hangingPunct="1">
        <a:lnSpc>
          <a:spcPct val="90000"/>
        </a:lnSpc>
        <a:spcBef>
          <a:spcPts val="992"/>
        </a:spcBef>
        <a:spcAft>
          <a:spcPts val="992"/>
        </a:spcAft>
        <a:buFont typeface="Arial" panose="020B0604020202020204" pitchFamily="34" charset="0"/>
        <a:buChar char="​"/>
        <a:defRPr lang="en-US" sz="4852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1008309" rtl="0" eaLnBrk="1" latinLnBrk="0" hangingPunct="1">
        <a:lnSpc>
          <a:spcPct val="90000"/>
        </a:lnSpc>
        <a:spcBef>
          <a:spcPts val="992"/>
        </a:spcBef>
        <a:spcAft>
          <a:spcPts val="0"/>
        </a:spcAft>
        <a:buFont typeface="Arial" panose="020B0604020202020204" pitchFamily="34" charset="0"/>
        <a:buChar char="​"/>
        <a:defRPr lang="en-US" sz="5955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1008309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Font typeface="Arial" panose="020B0604020202020204" pitchFamily="34" charset="0"/>
        <a:buChar char="​"/>
        <a:defRPr lang="en-US" sz="2646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jpeg"/><Relationship Id="rId2" Type="http://schemas.openxmlformats.org/officeDocument/2006/relationships/tags" Target="../tags/tag7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png"/><Relationship Id="rId11" Type="http://schemas.openxmlformats.org/officeDocument/2006/relationships/image" Target="../media/image45.png"/><Relationship Id="rId5" Type="http://schemas.openxmlformats.org/officeDocument/2006/relationships/image" Target="../media/image10.e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8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8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e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6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6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tags" Target="../tags/tag6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6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10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6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71.xml"/><Relationship Id="rId7" Type="http://schemas.openxmlformats.org/officeDocument/2006/relationships/image" Target="../media/image10.emf"/><Relationship Id="rId2" Type="http://schemas.openxmlformats.org/officeDocument/2006/relationships/tags" Target="../tags/tag7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34.png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4.svg"/><Relationship Id="rId17" Type="http://schemas.openxmlformats.org/officeDocument/2006/relationships/image" Target="../media/image11.png"/><Relationship Id="rId2" Type="http://schemas.openxmlformats.org/officeDocument/2006/relationships/tags" Target="../tags/tag72.xml"/><Relationship Id="rId16" Type="http://schemas.openxmlformats.org/officeDocument/2006/relationships/image" Target="../media/image38.svg"/><Relationship Id="rId1" Type="http://schemas.openxmlformats.org/officeDocument/2006/relationships/vmlDrawing" Target="../drawings/vmlDrawing18.vml"/><Relationship Id="rId6" Type="http://schemas.openxmlformats.org/officeDocument/2006/relationships/tags" Target="../tags/tag76.xml"/><Relationship Id="rId11" Type="http://schemas.openxmlformats.org/officeDocument/2006/relationships/image" Target="../media/image33.png"/><Relationship Id="rId5" Type="http://schemas.openxmlformats.org/officeDocument/2006/relationships/tags" Target="../tags/tag75.xml"/><Relationship Id="rId15" Type="http://schemas.openxmlformats.org/officeDocument/2006/relationships/image" Target="../media/image35.png"/><Relationship Id="rId10" Type="http://schemas.openxmlformats.org/officeDocument/2006/relationships/image" Target="../media/image10.emf"/><Relationship Id="rId4" Type="http://schemas.openxmlformats.org/officeDocument/2006/relationships/tags" Target="../tags/tag74.xm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0.png"/><Relationship Id="rId3" Type="http://schemas.openxmlformats.org/officeDocument/2006/relationships/tags" Target="../tags/tag78.xml"/><Relationship Id="rId7" Type="http://schemas.openxmlformats.org/officeDocument/2006/relationships/image" Target="../media/image10.emf"/><Relationship Id="rId12" Type="http://schemas.openxmlformats.org/officeDocument/2006/relationships/image" Target="../media/image39.png"/><Relationship Id="rId2" Type="http://schemas.openxmlformats.org/officeDocument/2006/relationships/tags" Target="../tags/tag7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8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37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D4768F6-2EDB-44F2-98E7-65B6B36E4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638" y="2349500"/>
            <a:ext cx="9085262" cy="1620838"/>
          </a:xfrm>
        </p:spPr>
        <p:txBody>
          <a:bodyPr/>
          <a:lstStyle/>
          <a:p>
            <a:pPr defTabSz="912813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5DF797-C2FB-429F-8F4C-5890EF665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325" y="4286250"/>
            <a:ext cx="7481888" cy="1931988"/>
          </a:xfrm>
        </p:spPr>
        <p:txBody>
          <a:bodyPr>
            <a:normAutofit/>
          </a:bodyPr>
          <a:lstStyle/>
          <a:p>
            <a:pPr defTabSz="444500">
              <a:defRPr/>
            </a:pPr>
            <a:endParaRPr lang="en-US" sz="15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928E16-0403-487B-BD80-03488D6485F5}"/>
              </a:ext>
            </a:extLst>
          </p:cNvPr>
          <p:cNvSpPr/>
          <p:nvPr/>
        </p:nvSpPr>
        <p:spPr>
          <a:xfrm>
            <a:off x="0" y="-173621"/>
            <a:ext cx="13444538" cy="7618138"/>
          </a:xfrm>
          <a:prstGeom prst="rect">
            <a:avLst/>
          </a:prstGeom>
          <a:solidFill>
            <a:srgbClr val="1F4E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17" tIns="44609" rIns="89217" bIns="44609" anchor="ctr"/>
          <a:lstStyle/>
          <a:p>
            <a:pPr algn="ctr" defTabSz="490538" eaLnBrk="1" hangingPunct="1">
              <a:defRPr/>
            </a:pPr>
            <a:endParaRPr lang="en-US" altLang="en-US" sz="17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xmlns="" id="{BB7FBC27-FF57-4E44-A970-60C33E005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775" y="1020424"/>
            <a:ext cx="6981012" cy="1077218"/>
          </a:xfrm>
          <a:prstGeom prst="rect">
            <a:avLst/>
          </a:prstGeom>
          <a:solidFill>
            <a:srgbClr val="1F4E79">
              <a:alpha val="5215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</a:rPr>
              <a:t> Investment Opportunities in the Agriculture sector</a:t>
            </a:r>
          </a:p>
        </p:txBody>
      </p:sp>
      <p:pic>
        <p:nvPicPr>
          <p:cNvPr id="15368" name="Picture 5">
            <a:extLst>
              <a:ext uri="{FF2B5EF4-FFF2-40B4-BE49-F238E27FC236}">
                <a16:creationId xmlns:a16="http://schemas.microsoft.com/office/drawing/2014/main" xmlns="" id="{1AABA420-2EC9-4818-B03A-F03A16479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5553077"/>
            <a:ext cx="3619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8">
            <a:extLst>
              <a:ext uri="{FF2B5EF4-FFF2-40B4-BE49-F238E27FC236}">
                <a16:creationId xmlns:a16="http://schemas.microsoft.com/office/drawing/2014/main" xmlns="" id="{CDE02F17-FD3A-4387-92DE-6062E968E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287" y="6818313"/>
            <a:ext cx="4297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January 2021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0F3786D-4826-4D77-81DF-20417E7ABF5C}"/>
              </a:ext>
            </a:extLst>
          </p:cNvPr>
          <p:cNvGrpSpPr/>
          <p:nvPr/>
        </p:nvGrpSpPr>
        <p:grpSpPr>
          <a:xfrm>
            <a:off x="2470260" y="310063"/>
            <a:ext cx="1718632" cy="4313822"/>
            <a:chOff x="2291508" y="881345"/>
            <a:chExt cx="1718632" cy="43138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A802978-C2BF-402D-A1BD-90692F2C41C2}"/>
                </a:ext>
              </a:extLst>
            </p:cNvPr>
            <p:cNvSpPr txBox="1"/>
            <p:nvPr/>
          </p:nvSpPr>
          <p:spPr>
            <a:xfrm>
              <a:off x="2291508" y="4779669"/>
              <a:ext cx="457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CBFF3C5-5B44-4ADE-B7E1-3585929ADF81}"/>
                </a:ext>
              </a:extLst>
            </p:cNvPr>
            <p:cNvGrpSpPr/>
            <p:nvPr/>
          </p:nvGrpSpPr>
          <p:grpSpPr>
            <a:xfrm>
              <a:off x="4010140" y="881345"/>
              <a:ext cx="0" cy="3029639"/>
              <a:chOff x="4010140" y="881345"/>
              <a:chExt cx="0" cy="3029639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AD99295A-2102-454F-B7EE-A0E9F7767544}"/>
                  </a:ext>
                </a:extLst>
              </p:cNvPr>
              <p:cNvCxnSpPr/>
              <p:nvPr/>
            </p:nvCxnSpPr>
            <p:spPr>
              <a:xfrm>
                <a:off x="4010140" y="1299990"/>
                <a:ext cx="0" cy="198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9B657E5D-472A-484E-B321-D5AC96089E27}"/>
                  </a:ext>
                </a:extLst>
              </p:cNvPr>
              <p:cNvCxnSpPr/>
              <p:nvPr/>
            </p:nvCxnSpPr>
            <p:spPr>
              <a:xfrm>
                <a:off x="4010140" y="881345"/>
                <a:ext cx="0" cy="302963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A28F85-F3CE-4273-8F4F-70FA8D984F00}"/>
              </a:ext>
            </a:extLst>
          </p:cNvPr>
          <p:cNvSpPr txBox="1"/>
          <p:nvPr/>
        </p:nvSpPr>
        <p:spPr>
          <a:xfrm>
            <a:off x="1393344" y="1020424"/>
            <a:ext cx="2617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Invest in Ethiopia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949FF2D-6009-4738-A04D-BAFC6B4A14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949FF2D-6009-4738-A04D-BAFC6B4A1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ECF67E1-A439-4333-9A8C-C0BF763024AB}"/>
              </a:ext>
            </a:extLst>
          </p:cNvPr>
          <p:cNvSpPr/>
          <p:nvPr/>
        </p:nvSpPr>
        <p:spPr>
          <a:xfrm>
            <a:off x="272716" y="1417954"/>
            <a:ext cx="12748601" cy="571047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40000"/>
                </a:schemeClr>
              </a:gs>
              <a:gs pos="64000">
                <a:schemeClr val="accent3">
                  <a:lumMod val="45000"/>
                  <a:lumOff val="55000"/>
                  <a:alpha val="69000"/>
                </a:schemeClr>
              </a:gs>
              <a:gs pos="100000">
                <a:schemeClr val="accent3">
                  <a:lumMod val="30000"/>
                  <a:lumOff val="70000"/>
                  <a:alpha val="9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390653" y="303214"/>
            <a:ext cx="12053887" cy="970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287" tIns="52145" rIns="104287" bIns="52145" numCol="1" anchor="ctr" anchorCtr="0" compatLnSpc="1">
            <a:prstTxWarp prst="textNoShape">
              <a:avLst/>
            </a:prstTxWarp>
          </a:bodyPr>
          <a:lstStyle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114293">
              <a:defRPr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Ethiopia’s favorable climate, water and land resource all combined makes it an incredible hub for horticultural investment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033F63-23BF-4759-B3F5-31657F8DDF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03214"/>
            <a:ext cx="1238251" cy="101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E6219F-3399-4F39-82B7-68AD77E488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8268" y="2060104"/>
            <a:ext cx="4173053" cy="506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BEA0CF-C515-4593-B2F0-EE50BFEE1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1" y="1460340"/>
            <a:ext cx="9597082" cy="4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1" b="1" dirty="0">
                <a:latin typeface="+mn-lt"/>
              </a:rPr>
              <a:t>Competitive Advantages of Investing in Horticultural Sector in Ethiopia</a:t>
            </a:r>
            <a:endParaRPr lang="en-US" altLang="en-US" sz="2001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27F0670-AB12-4B9D-B858-7F545358E436}"/>
              </a:ext>
            </a:extLst>
          </p:cNvPr>
          <p:cNvCxnSpPr>
            <a:cxnSpLocks/>
          </p:cNvCxnSpPr>
          <p:nvPr/>
        </p:nvCxnSpPr>
        <p:spPr>
          <a:xfrm>
            <a:off x="272716" y="1916312"/>
            <a:ext cx="127486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E257EE-C632-4F64-BF3A-BC4742CC98FE}"/>
              </a:ext>
            </a:extLst>
          </p:cNvPr>
          <p:cNvSpPr/>
          <p:nvPr/>
        </p:nvSpPr>
        <p:spPr>
          <a:xfrm>
            <a:off x="1002518" y="4349108"/>
            <a:ext cx="7073826" cy="14123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Aft>
                <a:spcPts val="799"/>
              </a:spcAft>
            </a:pPr>
            <a:r>
              <a:rPr lang="en-US" sz="1800" dirty="0">
                <a:cs typeface="Arial" panose="020B0604020202020204" pitchFamily="34" charset="0"/>
              </a:rPr>
              <a:t>Availability of </a:t>
            </a:r>
            <a:r>
              <a:rPr lang="en-US" sz="1800" b="1" dirty="0">
                <a:solidFill>
                  <a:srgbClr val="1F4E79"/>
                </a:solidFill>
                <a:cs typeface="Arial" panose="020B0604020202020204" pitchFamily="34" charset="0"/>
              </a:rPr>
              <a:t>abundant water for irrigation;</a:t>
            </a:r>
          </a:p>
          <a:p>
            <a:pPr marL="342876" indent="-342876" algn="just"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12 river basins, 18 natural lakes (including the Rift Valley Lakes). </a:t>
            </a:r>
          </a:p>
          <a:p>
            <a:pPr marL="342876" indent="-342876" algn="just"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cs typeface="Arial" panose="020B0604020202020204" pitchFamily="34" charset="0"/>
              </a:rPr>
              <a:t>122 billion cubic meters of surface water </a:t>
            </a:r>
            <a:r>
              <a:rPr lang="en-US" sz="1800" dirty="0">
                <a:cs typeface="Arial" panose="020B0604020202020204" pitchFamily="34" charset="0"/>
              </a:rPr>
              <a:t>and </a:t>
            </a:r>
            <a:r>
              <a:rPr lang="en-US" sz="1800" b="1" dirty="0">
                <a:cs typeface="Arial" panose="020B0604020202020204" pitchFamily="34" charset="0"/>
              </a:rPr>
              <a:t>2.6 billion cubic meters of ground water</a:t>
            </a: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F3CAA3-5D0C-4D99-B4AF-152E258E71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90" y="2752036"/>
            <a:ext cx="509603" cy="50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A71CFEF-6AD9-4FD7-805B-A8C7BF4B1AC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80" y="4195908"/>
            <a:ext cx="509603" cy="50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548CEFE-43BC-4088-BB23-60823CDEEE6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80" y="5941174"/>
            <a:ext cx="509603" cy="50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8EFEFEB-DBCC-4096-80B6-AC27E2917FC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80" y="2002056"/>
            <a:ext cx="504613" cy="50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CFAD11C-32EE-4244-B68A-F3330141EC65}"/>
              </a:ext>
            </a:extLst>
          </p:cNvPr>
          <p:cNvSpPr/>
          <p:nvPr/>
        </p:nvSpPr>
        <p:spPr>
          <a:xfrm>
            <a:off x="1002518" y="2169164"/>
            <a:ext cx="7073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799"/>
              </a:spcAft>
            </a:pPr>
            <a:r>
              <a:rPr lang="en-US" sz="1800" b="1" dirty="0">
                <a:solidFill>
                  <a:srgbClr val="1F4E79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Strategic location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at cross road between Africa, Middle east and Europe.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4EF03F-EC2A-414C-AE4A-7D0BB0BB61EE}"/>
              </a:ext>
            </a:extLst>
          </p:cNvPr>
          <p:cNvSpPr/>
          <p:nvPr/>
        </p:nvSpPr>
        <p:spPr>
          <a:xfrm>
            <a:off x="1002518" y="2879545"/>
            <a:ext cx="7073826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799"/>
              </a:spcAft>
            </a:pPr>
            <a:r>
              <a:rPr lang="en-US" sz="1800" b="1" dirty="0">
                <a:solidFill>
                  <a:srgbClr val="1F4E79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Diverse </a:t>
            </a:r>
            <a:r>
              <a:rPr lang="en-US" sz="1800" b="1" dirty="0" err="1">
                <a:solidFill>
                  <a:srgbClr val="1F4E79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Agro</a:t>
            </a:r>
            <a:r>
              <a:rPr lang="en-US" sz="1800" b="1" dirty="0">
                <a:solidFill>
                  <a:srgbClr val="1F4E79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-climatic zones;</a:t>
            </a:r>
            <a:endParaRPr lang="en-US" sz="1800" dirty="0">
              <a:solidFill>
                <a:srgbClr val="1F4E79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876" lvl="0" indent="-342876" algn="just"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Long growing seasons,</a:t>
            </a:r>
          </a:p>
          <a:p>
            <a:pPr marL="342876" lvl="0" indent="-342876" algn="just"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Temperature is conducive with long hours of sunshine.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A3ACFB7-14FB-4BF9-80CA-815C789B28A9}"/>
              </a:ext>
            </a:extLst>
          </p:cNvPr>
          <p:cNvSpPr/>
          <p:nvPr/>
        </p:nvSpPr>
        <p:spPr>
          <a:xfrm>
            <a:off x="1002518" y="6102510"/>
            <a:ext cx="707382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799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Availability of </a:t>
            </a:r>
            <a:r>
              <a:rPr lang="en-US" sz="1800" b="1" dirty="0">
                <a:solidFill>
                  <a:srgbClr val="1F4E79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land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;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876" lvl="0" indent="-342876" algn="just">
              <a:spcAft>
                <a:spcPts val="799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Land area allocated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for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horticulture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is about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12,552 ha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, with only 11% of this land being developed for horticulture</a:t>
            </a:r>
          </a:p>
        </p:txBody>
      </p:sp>
    </p:spTree>
    <p:extLst>
      <p:ext uri="{BB962C8B-B14F-4D97-AF65-F5344CB8AC3E}">
        <p14:creationId xmlns:p14="http://schemas.microsoft.com/office/powerpoint/2010/main" val="124448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ACD7220B-4A88-4D92-B595-7E7EA45F0F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ACD7220B-4A88-4D92-B595-7E7EA45F0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390653" y="303214"/>
            <a:ext cx="12053887" cy="970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287" tIns="52145" rIns="104287" bIns="52145" numCol="1" anchor="ctr" anchorCtr="0" compatLnSpc="1">
            <a:prstTxWarp prst="textNoShape">
              <a:avLst/>
            </a:prstTxWarp>
          </a:bodyPr>
          <a:lstStyle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114293">
              <a:defRPr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Allocated land in Ethiopia suitable for organic certification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033F63-23BF-4759-B3F5-31657F8DDF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03214"/>
            <a:ext cx="1238251" cy="101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C65EF3-B5DF-4274-B543-731897BE0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1941698"/>
            <a:ext cx="7248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+mn-lt"/>
              </a:rPr>
              <a:t>Investment opportunities in horticulture sector</a:t>
            </a:r>
            <a:endParaRPr lang="en-US" altLang="en-US" sz="2000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582B412-0E8B-4238-8AD5-D711959E71D7}"/>
              </a:ext>
            </a:extLst>
          </p:cNvPr>
          <p:cNvCxnSpPr/>
          <p:nvPr/>
        </p:nvCxnSpPr>
        <p:spPr>
          <a:xfrm>
            <a:off x="600075" y="2356454"/>
            <a:ext cx="1159668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xmlns="" id="{1F01201B-822E-4FDF-8080-3C268258E7E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0074" y="2470635"/>
            <a:ext cx="1280160" cy="1342608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50800" dist="38100" dir="2700000" algn="tl" rotWithShape="0">
              <a:schemeClr val="tx2">
                <a:alpha val="39999"/>
              </a:schemeClr>
            </a:outerShdw>
          </a:effectLst>
        </p:spPr>
        <p:txBody>
          <a:bodyPr vert="horz" wrap="square" lIns="79410" tIns="79410" rIns="79410" bIns="79410" numCol="1" anchor="ctr" anchorCtr="0" compatLnSpc="1">
            <a:prstTxWarp prst="textNoShape">
              <a:avLst/>
            </a:prstTxWarp>
          </a:bodyPr>
          <a:lstStyle/>
          <a:p>
            <a:pPr marL="0" indent="0" algn="ctr"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Fruits and Vegetables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77B1BFEF-68CD-4570-A1C8-97E8C3827D6D}"/>
              </a:ext>
            </a:extLst>
          </p:cNvPr>
          <p:cNvSpPr txBox="1">
            <a:spLocks/>
          </p:cNvSpPr>
          <p:nvPr/>
        </p:nvSpPr>
        <p:spPr bwMode="auto">
          <a:xfrm>
            <a:off x="2057405" y="2470635"/>
            <a:ext cx="10139360" cy="1342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marL="250825" indent="-250825" algn="l" defTabSz="1008063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ea typeface="Arial" charset="0"/>
                <a:cs typeface="Arial" panose="020B0604020202020204" pitchFamily="34" charset="0"/>
              </a:rPr>
              <a:t>Fruits: </a:t>
            </a:r>
            <a:r>
              <a:rPr lang="en-US" sz="1600" dirty="0">
                <a:ea typeface="Arial" charset="0"/>
                <a:cs typeface="Arial" panose="020B0604020202020204" pitchFamily="34" charset="0"/>
              </a:rPr>
              <a:t>Mango, banana, papaya, avocado, citrus, grape, pineapple, Pear and plum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ea typeface="Arial" charset="0"/>
                <a:cs typeface="Arial" panose="020B0604020202020204" pitchFamily="34" charset="0"/>
              </a:rPr>
              <a:t>Vegetable: </a:t>
            </a:r>
            <a:r>
              <a:rPr lang="en-US" sz="1600" dirty="0">
                <a:ea typeface="Arial" charset="0"/>
                <a:cs typeface="Arial" panose="020B0604020202020204" pitchFamily="34" charset="0"/>
              </a:rPr>
              <a:t>green beans, snow peas, broccoli, okra, tomatoes, green chili, potatoes, cabbages cauliflower, eggplant, cucumber, pepper, onion, and asparagus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ea typeface="Arial" charset="0"/>
                <a:cs typeface="Arial" panose="020B0604020202020204" pitchFamily="34" charset="0"/>
              </a:rPr>
              <a:t>Land:</a:t>
            </a:r>
            <a:r>
              <a:rPr lang="en-US" sz="1600" dirty="0">
                <a:ea typeface="Arial" charset="0"/>
                <a:cs typeface="Arial" panose="020B0604020202020204" pitchFamily="34" charset="0"/>
              </a:rPr>
              <a:t> suitable for </a:t>
            </a:r>
            <a:r>
              <a:rPr lang="en-US" sz="1600" b="1" dirty="0">
                <a:solidFill>
                  <a:srgbClr val="002060"/>
                </a:solidFill>
                <a:ea typeface="Arial" charset="0"/>
                <a:cs typeface="Arial" panose="020B0604020202020204" pitchFamily="34" charset="0"/>
              </a:rPr>
              <a:t>organic certification for growing fruits and vegetables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1CDB8085-A680-4671-BC1D-FFD67C9EF6BF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2057403" y="4070823"/>
            <a:ext cx="10139360" cy="1055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marL="250825" indent="-250825" algn="l" defTabSz="1008063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Arial" charset="0"/>
                <a:cs typeface="Arial" panose="020B0604020202020204" pitchFamily="34" charset="0"/>
              </a:rPr>
              <a:t>Roses are the most widely produced variety of flowers. Other types include </a:t>
            </a:r>
            <a:r>
              <a:rPr lang="en-US" sz="1600" dirty="0" err="1">
                <a:ea typeface="Arial" charset="0"/>
                <a:cs typeface="Arial" panose="020B0604020202020204" pitchFamily="34" charset="0"/>
              </a:rPr>
              <a:t>gypsophilia</a:t>
            </a:r>
            <a:r>
              <a:rPr lang="en-US" sz="1600" dirty="0">
                <a:ea typeface="Arial" charset="0"/>
                <a:cs typeface="Arial" panose="020B0604020202020204" pitchFamily="34" charset="0"/>
              </a:rPr>
              <a:t>, hypericum, Limonium, chrysanthemum, carnations, static and pot plants.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Arial" charset="0"/>
                <a:cs typeface="Arial" panose="020B0604020202020204" pitchFamily="34" charset="0"/>
              </a:rPr>
              <a:t>Supply 9% of global flower market. 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98BC2DF2-6FE5-4718-A09C-762D89FE945F}"/>
              </a:ext>
            </a:extLst>
          </p:cNvPr>
          <p:cNvSpPr txBox="1">
            <a:spLocks/>
          </p:cNvSpPr>
          <p:nvPr/>
        </p:nvSpPr>
        <p:spPr bwMode="auto">
          <a:xfrm>
            <a:off x="2057404" y="5384061"/>
            <a:ext cx="10139360" cy="1055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marL="250825" indent="-250825" algn="l" defTabSz="1008063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Arial" charset="0"/>
                <a:cs typeface="Arial" panose="020B0604020202020204" pitchFamily="34" charset="0"/>
              </a:rPr>
              <a:t>Ginger, hot pepper, fenugreek, turmeric, coriander, cumin, cardamom, and black pepper.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Arial" charset="0"/>
                <a:cs typeface="Arial" panose="020B0604020202020204" pitchFamily="34" charset="0"/>
              </a:rPr>
              <a:t>Close to 122,700 hectares with spice production reaching 244,000 tons per year.</a:t>
            </a:r>
            <a:r>
              <a:rPr lang="en-US" sz="1600" dirty="0"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cs typeface="Arial" panose="020B0604020202020204" pitchFamily="34" charset="0"/>
              </a:rPr>
              <a:t>The total potential for low land spice farming is estimated to be 200,000 ha.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xmlns="" id="{8B68FC18-DEC1-4253-83E4-C9BE39712F67}"/>
              </a:ext>
            </a:extLst>
          </p:cNvPr>
          <p:cNvSpPr txBox="1">
            <a:spLocks/>
          </p:cNvSpPr>
          <p:nvPr/>
        </p:nvSpPr>
        <p:spPr bwMode="auto">
          <a:xfrm>
            <a:off x="600074" y="4070824"/>
            <a:ext cx="1280160" cy="1055656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50800" dist="38100" dir="2700000" algn="tl" rotWithShape="0">
              <a:schemeClr val="tx2">
                <a:alpha val="39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410" tIns="79410" rIns="79410" bIns="79410" numCol="1" anchor="ctr" anchorCtr="0" compatLnSpc="1">
            <a:prstTxWarp prst="textNoShape">
              <a:avLst/>
            </a:prstTxWarp>
          </a:bodyPr>
          <a:lstStyle>
            <a:lvl1pPr marL="250825" indent="-250825" algn="l" defTabSz="1008063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Flowers 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xmlns="" id="{7EEB31A3-8F92-4D46-A8CC-6F1D5DC40C6B}"/>
              </a:ext>
            </a:extLst>
          </p:cNvPr>
          <p:cNvSpPr txBox="1">
            <a:spLocks/>
          </p:cNvSpPr>
          <p:nvPr/>
        </p:nvSpPr>
        <p:spPr bwMode="auto">
          <a:xfrm>
            <a:off x="600074" y="5384060"/>
            <a:ext cx="1280160" cy="1055657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50800" dist="38100" dir="2700000" algn="tl" rotWithShape="0">
              <a:schemeClr val="tx2">
                <a:alpha val="39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410" tIns="79410" rIns="79410" bIns="79410" numCol="1" anchor="ctr" anchorCtr="0" compatLnSpc="1">
            <a:prstTxWarp prst="textNoShape">
              <a:avLst/>
            </a:prstTxWarp>
          </a:bodyPr>
          <a:lstStyle>
            <a:lvl1pPr marL="250825" indent="-250825" algn="l" defTabSz="1008063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538" indent="-250825" algn="l" defTabSz="1008063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Herbs and </a:t>
            </a:r>
          </a:p>
          <a:p>
            <a:pPr marL="0" indent="0" algn="ctr"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Spices </a:t>
            </a:r>
          </a:p>
        </p:txBody>
      </p:sp>
    </p:spTree>
    <p:extLst>
      <p:ext uri="{BB962C8B-B14F-4D97-AF65-F5344CB8AC3E}">
        <p14:creationId xmlns:p14="http://schemas.microsoft.com/office/powerpoint/2010/main" val="351434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C2D04A-49C3-49BE-A149-D28EB0C7875F}"/>
              </a:ext>
            </a:extLst>
          </p:cNvPr>
          <p:cNvSpPr/>
          <p:nvPr/>
        </p:nvSpPr>
        <p:spPr>
          <a:xfrm>
            <a:off x="-3158" y="-8782"/>
            <a:ext cx="13447696" cy="74208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EF2502F-D3C6-4C4A-A60A-10841F44D2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50C0B6E-9230-42C3-AC3C-821513444BCE}"/>
              </a:ext>
            </a:extLst>
          </p:cNvPr>
          <p:cNvSpPr txBox="1"/>
          <p:nvPr/>
        </p:nvSpPr>
        <p:spPr>
          <a:xfrm>
            <a:off x="1386376" y="4703620"/>
            <a:ext cx="3146695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Background: </a:t>
            </a:r>
            <a:r>
              <a:rPr lang="en-ZA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favourable economic and political environment  </a:t>
            </a:r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24" name="Picture 20" descr="https://static.thenounproject.com/png/410509-200.png">
            <a:extLst>
              <a:ext uri="{FF2B5EF4-FFF2-40B4-BE49-F238E27FC236}">
                <a16:creationId xmlns:a16="http://schemas.microsoft.com/office/drawing/2014/main" xmlns="" id="{B629FEF3-5460-43F1-8B75-07FAF8B8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62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https://static.thenounproject.com/png/2731504-200.png">
            <a:extLst>
              <a:ext uri="{FF2B5EF4-FFF2-40B4-BE49-F238E27FC236}">
                <a16:creationId xmlns:a16="http://schemas.microsoft.com/office/drawing/2014/main" xmlns="" id="{66B6360F-1597-4E32-9DE7-97672B82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https://static.thenounproject.com/png/1353975-200.png">
            <a:extLst>
              <a:ext uri="{FF2B5EF4-FFF2-40B4-BE49-F238E27FC236}">
                <a16:creationId xmlns:a16="http://schemas.microsoft.com/office/drawing/2014/main" xmlns="" id="{964CEE1C-091E-48F9-B779-00775B85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78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206F2A-BC04-4CED-A28B-CD5916396828}"/>
              </a:ext>
            </a:extLst>
          </p:cNvPr>
          <p:cNvSpPr/>
          <p:nvPr/>
        </p:nvSpPr>
        <p:spPr>
          <a:xfrm>
            <a:off x="8664409" y="2171622"/>
            <a:ext cx="4475741" cy="4884821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723F36-AC44-4746-81CB-29BB282AABA3}"/>
              </a:ext>
            </a:extLst>
          </p:cNvPr>
          <p:cNvSpPr txBox="1"/>
          <p:nvPr/>
        </p:nvSpPr>
        <p:spPr>
          <a:xfrm>
            <a:off x="5252416" y="4703620"/>
            <a:ext cx="3146695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invest </a:t>
            </a:r>
            <a:r>
              <a:rPr lang="en-ZA" sz="2400" dirty="0">
                <a:solidFill>
                  <a:srgbClr val="FFC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agriculture sector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9AA64E-5E28-4BAE-957E-9B47530AFC91}"/>
              </a:ext>
            </a:extLst>
          </p:cNvPr>
          <p:cNvSpPr txBox="1"/>
          <p:nvPr/>
        </p:nvSpPr>
        <p:spPr>
          <a:xfrm>
            <a:off x="9339389" y="4703620"/>
            <a:ext cx="2860632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 Incentives, support </a:t>
            </a:r>
            <a:r>
              <a:rPr lang="en-ZA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and registration process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xmlns="" id="{FCAF00BE-8AA9-4572-9A3A-6927C788BC84}"/>
              </a:ext>
            </a:extLst>
          </p:cNvPr>
          <p:cNvSpPr txBox="1">
            <a:spLocks/>
          </p:cNvSpPr>
          <p:nvPr/>
        </p:nvSpPr>
        <p:spPr>
          <a:xfrm>
            <a:off x="637680" y="1007812"/>
            <a:ext cx="12018549" cy="1048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2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659474-3E55-447C-8098-ABA5961B2582}"/>
              </a:ext>
            </a:extLst>
          </p:cNvPr>
          <p:cNvSpPr/>
          <p:nvPr/>
        </p:nvSpPr>
        <p:spPr>
          <a:xfrm>
            <a:off x="-3158" y="-8782"/>
            <a:ext cx="13447696" cy="7420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7" name="Object 76" hidden="1">
            <a:extLst>
              <a:ext uri="{FF2B5EF4-FFF2-40B4-BE49-F238E27FC236}">
                <a16:creationId xmlns:a16="http://schemas.microsoft.com/office/drawing/2014/main" xmlns="" id="{D059B8F7-ECCF-4E3A-A32F-3A2316B57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77" name="Object 76" hidden="1">
                        <a:extLst>
                          <a:ext uri="{FF2B5EF4-FFF2-40B4-BE49-F238E27FC236}">
                            <a16:creationId xmlns:a16="http://schemas.microsoft.com/office/drawing/2014/main" xmlns="" id="{D059B8F7-ECCF-4E3A-A32F-3A2316B57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1DB419-A737-4954-BB47-7165AA45AA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4A821D-17B2-4C52-8A2E-EFBD1BCE93F7}"/>
              </a:ext>
            </a:extLst>
          </p:cNvPr>
          <p:cNvSpPr txBox="1"/>
          <p:nvPr/>
        </p:nvSpPr>
        <p:spPr>
          <a:xfrm>
            <a:off x="1177305" y="322880"/>
            <a:ext cx="12093527" cy="4896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34" tIns="50417" rIns="100834" bIns="50417" rtlCol="0" anchor="t" anchorCtr="0">
            <a:spAutoFit/>
          </a:bodyPr>
          <a:lstStyle>
            <a:defPPr>
              <a:defRPr lang="en-US"/>
            </a:defPPr>
            <a:lvl1pPr marR="0" lvl="0" indent="0" defTabSz="914335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j-ea"/>
              </a:defRPr>
            </a:lvl1pPr>
          </a:lstStyle>
          <a:p>
            <a:r>
              <a:rPr lang="en-US" altLang="en-US" dirty="0"/>
              <a:t>Proactive business environment – tailored incentives and support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C4BE88-9DB8-43D2-8114-CF235BBED4C2}"/>
              </a:ext>
            </a:extLst>
          </p:cNvPr>
          <p:cNvSpPr txBox="1"/>
          <p:nvPr/>
        </p:nvSpPr>
        <p:spPr>
          <a:xfrm>
            <a:off x="1322167" y="2367097"/>
            <a:ext cx="273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Fiscal Incentives tailored to investment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1389AD4-80E6-49F1-9F35-8CF0CA5F5035}"/>
              </a:ext>
            </a:extLst>
          </p:cNvPr>
          <p:cNvSpPr txBox="1"/>
          <p:nvPr/>
        </p:nvSpPr>
        <p:spPr>
          <a:xfrm>
            <a:off x="4155409" y="2359956"/>
            <a:ext cx="273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Non-fiscal Incentives tailored to investment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C8F400-251D-4022-9FB4-8250AEED55F2}"/>
              </a:ext>
            </a:extLst>
          </p:cNvPr>
          <p:cNvSpPr txBox="1"/>
          <p:nvPr/>
        </p:nvSpPr>
        <p:spPr>
          <a:xfrm>
            <a:off x="7335646" y="2373503"/>
            <a:ext cx="281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/>
              <a:t>Establishment </a:t>
            </a:r>
          </a:p>
        </p:txBody>
      </p:sp>
      <p:pic>
        <p:nvPicPr>
          <p:cNvPr id="13331" name="Picture 19" descr="https://static.thenounproject.com/png/901633-200.png">
            <a:extLst>
              <a:ext uri="{FF2B5EF4-FFF2-40B4-BE49-F238E27FC236}">
                <a16:creationId xmlns:a16="http://schemas.microsoft.com/office/drawing/2014/main" xmlns="" id="{AC2284A2-2A12-4A73-A9FE-D836BA6A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08" y="1197480"/>
            <a:ext cx="936000" cy="909732"/>
          </a:xfrm>
          <a:prstGeom prst="rect">
            <a:avLst/>
          </a:prstGeom>
          <a:solidFill>
            <a:srgbClr val="1F4E79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65460D-4DB8-4088-B920-7B898372A710}"/>
              </a:ext>
            </a:extLst>
          </p:cNvPr>
          <p:cNvSpPr txBox="1"/>
          <p:nvPr/>
        </p:nvSpPr>
        <p:spPr>
          <a:xfrm>
            <a:off x="1322167" y="3232763"/>
            <a:ext cx="26275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Exemption from income tax ranging from 3 to 9 years depending on the type of investment within the sector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Exemption from duties and other taxes on imports of machinery, equipment, construction materials, spare parts,  and vehicles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Loss-carry forward 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Full export duty exemption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F5843B-0DA9-4718-87E4-11308EF09125}"/>
              </a:ext>
            </a:extLst>
          </p:cNvPr>
          <p:cNvSpPr txBox="1"/>
          <p:nvPr/>
        </p:nvSpPr>
        <p:spPr>
          <a:xfrm>
            <a:off x="10192673" y="2373503"/>
            <a:ext cx="321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Miscellaneous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058079F-6A2C-449A-83A3-638624D019BF}"/>
              </a:ext>
            </a:extLst>
          </p:cNvPr>
          <p:cNvCxnSpPr/>
          <p:nvPr/>
        </p:nvCxnSpPr>
        <p:spPr>
          <a:xfrm>
            <a:off x="1322167" y="3077599"/>
            <a:ext cx="26022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1DB47A3-5AA4-4806-8A4B-2E39E857E344}"/>
              </a:ext>
            </a:extLst>
          </p:cNvPr>
          <p:cNvCxnSpPr/>
          <p:nvPr/>
        </p:nvCxnSpPr>
        <p:spPr>
          <a:xfrm>
            <a:off x="4263817" y="3077599"/>
            <a:ext cx="26022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B571DD2-A1B3-42FA-9307-B69966C3C8F2}"/>
              </a:ext>
            </a:extLst>
          </p:cNvPr>
          <p:cNvCxnSpPr/>
          <p:nvPr/>
        </p:nvCxnSpPr>
        <p:spPr>
          <a:xfrm>
            <a:off x="7075196" y="3077599"/>
            <a:ext cx="26022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110BFEF-2351-48DE-8299-4A5DBF7CDCE0}"/>
              </a:ext>
            </a:extLst>
          </p:cNvPr>
          <p:cNvCxnSpPr/>
          <p:nvPr/>
        </p:nvCxnSpPr>
        <p:spPr>
          <a:xfrm>
            <a:off x="10259551" y="3077599"/>
            <a:ext cx="26022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C292D18-CEFE-49C8-ABDB-E3BCA8CB6668}"/>
              </a:ext>
            </a:extLst>
          </p:cNvPr>
          <p:cNvSpPr txBox="1"/>
          <p:nvPr/>
        </p:nvSpPr>
        <p:spPr>
          <a:xfrm>
            <a:off x="4251154" y="3232763"/>
            <a:ext cx="26275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Guarantee against expropriation 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Guarantee for repatriation of funds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CF4A046-6366-4A8C-8601-A21362E84716}"/>
              </a:ext>
            </a:extLst>
          </p:cNvPr>
          <p:cNvSpPr txBox="1"/>
          <p:nvPr/>
        </p:nvSpPr>
        <p:spPr>
          <a:xfrm>
            <a:off x="10234225" y="3232763"/>
            <a:ext cx="26275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Expedited visa procedure - expedited procedure of securing entry, work permit and certificate of residency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Multiple entry visas for share holders and general managers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Facilitation of market linkages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One-Stop Shop Service under the EIC - including pre-establishment licensing and registration and post-establishment after-care services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endParaRPr lang="en-GB" sz="1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34" name="Picture 22" descr="https://static.thenounproject.com/png/2447979-200.png">
            <a:extLst>
              <a:ext uri="{FF2B5EF4-FFF2-40B4-BE49-F238E27FC236}">
                <a16:creationId xmlns:a16="http://schemas.microsoft.com/office/drawing/2014/main" xmlns="" id="{143819ED-9E7B-487A-A54F-67A8B1C3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08" y="1197480"/>
            <a:ext cx="936000" cy="936000"/>
          </a:xfrm>
          <a:prstGeom prst="rect">
            <a:avLst/>
          </a:prstGeom>
          <a:solidFill>
            <a:srgbClr val="1F4E79"/>
          </a:solidFill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1CDC53D-0C02-489A-8AF5-BE4B75166C51}"/>
              </a:ext>
            </a:extLst>
          </p:cNvPr>
          <p:cNvSpPr txBox="1"/>
          <p:nvPr/>
        </p:nvSpPr>
        <p:spPr>
          <a:xfrm>
            <a:off x="7104962" y="3232763"/>
            <a:ext cx="262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37" name="Picture 25" descr="https://static.thenounproject.com/png/1156555-200.png">
            <a:extLst>
              <a:ext uri="{FF2B5EF4-FFF2-40B4-BE49-F238E27FC236}">
                <a16:creationId xmlns:a16="http://schemas.microsoft.com/office/drawing/2014/main" xmlns="" id="{48D88C97-51F0-4159-864F-6F8C3E95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34" y="1197480"/>
            <a:ext cx="936000" cy="936000"/>
          </a:xfrm>
          <a:prstGeom prst="rect">
            <a:avLst/>
          </a:prstGeom>
          <a:solidFill>
            <a:srgbClr val="1F4E79"/>
          </a:solidFill>
        </p:spPr>
      </p:pic>
      <p:pic>
        <p:nvPicPr>
          <p:cNvPr id="13339" name="Picture 27" descr="https://static.thenounproject.com/png/2775313-200.png">
            <a:extLst>
              <a:ext uri="{FF2B5EF4-FFF2-40B4-BE49-F238E27FC236}">
                <a16:creationId xmlns:a16="http://schemas.microsoft.com/office/drawing/2014/main" xmlns="" id="{4503ABB6-8A36-446C-8E60-98A9E3CB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991" y="1219399"/>
            <a:ext cx="936000" cy="936000"/>
          </a:xfrm>
          <a:prstGeom prst="rect">
            <a:avLst/>
          </a:prstGeom>
          <a:solidFill>
            <a:srgbClr val="1F4E79"/>
          </a:solid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E0D022-DD18-40CF-8044-F3263A6E8A90}"/>
              </a:ext>
            </a:extLst>
          </p:cNvPr>
          <p:cNvSpPr txBox="1"/>
          <p:nvPr/>
        </p:nvSpPr>
        <p:spPr>
          <a:xfrm>
            <a:off x="7075196" y="3178902"/>
            <a:ext cx="26275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the necessary licenses to get started in Ethiopia are issued by the Ethiopian investment commission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Commission provides a wide range of support services to expedite  acquisition of land and basic utilities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endParaRPr lang="en-GB" sz="1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3C0CB35-7938-45E8-88F5-A4139CE1A846}"/>
              </a:ext>
            </a:extLst>
          </p:cNvPr>
          <p:cNvSpPr txBox="1"/>
          <p:nvPr/>
        </p:nvSpPr>
        <p:spPr>
          <a:xfrm>
            <a:off x="304801" y="7151039"/>
            <a:ext cx="12453108" cy="248244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Segoe UI" panose="020B0502040204020203" pitchFamily="34" charset="0"/>
              <a:buChar char="​"/>
              <a:defRPr sz="2000" b="1">
                <a:ea typeface="+mj-ea"/>
                <a:cs typeface="+mj-cs"/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2000" kern="0">
                <a:solidFill>
                  <a:srgbClr val="000000"/>
                </a:solidFill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03282" lvl="1" indent="0" defTabSz="1008309" eaLnBrk="1" fontAlgn="auto" hangingPunct="1">
              <a:spcAft>
                <a:spcPts val="0"/>
              </a:spcAft>
              <a:buNone/>
              <a:defRPr/>
            </a:pPr>
            <a:r>
              <a:rPr lang="en-US" sz="1323" dirty="0">
                <a:latin typeface="Calibri" panose="020F0502020204030204"/>
                <a:ea typeface="+mn-ea"/>
                <a:cs typeface="+mn-cs"/>
              </a:rPr>
              <a:t>Source: Ministry of Agriculture (2020) </a:t>
            </a:r>
          </a:p>
        </p:txBody>
      </p:sp>
    </p:spTree>
    <p:extLst>
      <p:ext uri="{BB962C8B-B14F-4D97-AF65-F5344CB8AC3E}">
        <p14:creationId xmlns:p14="http://schemas.microsoft.com/office/powerpoint/2010/main" val="203778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8685D4-66ED-4EA0-9123-90195CB61ADF}"/>
              </a:ext>
            </a:extLst>
          </p:cNvPr>
          <p:cNvSpPr/>
          <p:nvPr/>
        </p:nvSpPr>
        <p:spPr>
          <a:xfrm>
            <a:off x="-3158" y="-8782"/>
            <a:ext cx="13447696" cy="742082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xmlns="" id="{86130ABD-8A77-4A0A-A3C3-D2DD14AE1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938" y="1285875"/>
            <a:ext cx="9618662" cy="49911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8800" dirty="0">
              <a:latin typeface="Albertus Extra Bold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C2D04A-49C3-49BE-A149-D28EB0C7875F}"/>
              </a:ext>
            </a:extLst>
          </p:cNvPr>
          <p:cNvSpPr/>
          <p:nvPr/>
        </p:nvSpPr>
        <p:spPr>
          <a:xfrm>
            <a:off x="-3158" y="-8782"/>
            <a:ext cx="13447696" cy="74208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EF2502F-D3C6-4C4A-A60A-10841F44D2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50C0B6E-9230-42C3-AC3C-821513444BCE}"/>
              </a:ext>
            </a:extLst>
          </p:cNvPr>
          <p:cNvSpPr txBox="1"/>
          <p:nvPr/>
        </p:nvSpPr>
        <p:spPr>
          <a:xfrm>
            <a:off x="1386376" y="4703620"/>
            <a:ext cx="3146695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Background: </a:t>
            </a:r>
            <a:r>
              <a:rPr lang="en-ZA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favourable economic and political environment  </a:t>
            </a:r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24" name="Picture 20" descr="https://static.thenounproject.com/png/410509-200.png">
            <a:extLst>
              <a:ext uri="{FF2B5EF4-FFF2-40B4-BE49-F238E27FC236}">
                <a16:creationId xmlns:a16="http://schemas.microsoft.com/office/drawing/2014/main" xmlns="" id="{B629FEF3-5460-43F1-8B75-07FAF8B8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62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https://static.thenounproject.com/png/2731504-200.png">
            <a:extLst>
              <a:ext uri="{FF2B5EF4-FFF2-40B4-BE49-F238E27FC236}">
                <a16:creationId xmlns:a16="http://schemas.microsoft.com/office/drawing/2014/main" xmlns="" id="{66B6360F-1597-4E32-9DE7-97672B82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https://static.thenounproject.com/png/1353975-200.png">
            <a:extLst>
              <a:ext uri="{FF2B5EF4-FFF2-40B4-BE49-F238E27FC236}">
                <a16:creationId xmlns:a16="http://schemas.microsoft.com/office/drawing/2014/main" xmlns="" id="{964CEE1C-091E-48F9-B779-00775B85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78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206F2A-BC04-4CED-A28B-CD5916396828}"/>
              </a:ext>
            </a:extLst>
          </p:cNvPr>
          <p:cNvSpPr/>
          <p:nvPr/>
        </p:nvSpPr>
        <p:spPr>
          <a:xfrm>
            <a:off x="637680" y="2225842"/>
            <a:ext cx="4475741" cy="4884821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723F36-AC44-4746-81CB-29BB282AABA3}"/>
              </a:ext>
            </a:extLst>
          </p:cNvPr>
          <p:cNvSpPr txBox="1"/>
          <p:nvPr/>
        </p:nvSpPr>
        <p:spPr>
          <a:xfrm>
            <a:off x="5252416" y="4703620"/>
            <a:ext cx="3146695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invest </a:t>
            </a:r>
            <a:r>
              <a:rPr lang="en-ZA" sz="2400" dirty="0">
                <a:solidFill>
                  <a:srgbClr val="FFC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agriculture sector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9AA64E-5E28-4BAE-957E-9B47530AFC91}"/>
              </a:ext>
            </a:extLst>
          </p:cNvPr>
          <p:cNvSpPr txBox="1"/>
          <p:nvPr/>
        </p:nvSpPr>
        <p:spPr>
          <a:xfrm>
            <a:off x="9339389" y="4703620"/>
            <a:ext cx="2860632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 Incentives , support </a:t>
            </a:r>
            <a:r>
              <a:rPr lang="en-ZA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and registration process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xmlns="" id="{FCAF00BE-8AA9-4572-9A3A-6927C788BC84}"/>
              </a:ext>
            </a:extLst>
          </p:cNvPr>
          <p:cNvSpPr txBox="1">
            <a:spLocks/>
          </p:cNvSpPr>
          <p:nvPr/>
        </p:nvSpPr>
        <p:spPr>
          <a:xfrm>
            <a:off x="637680" y="1007812"/>
            <a:ext cx="12018549" cy="1048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C2D04A-49C3-49BE-A149-D28EB0C7875F}"/>
              </a:ext>
            </a:extLst>
          </p:cNvPr>
          <p:cNvSpPr/>
          <p:nvPr/>
        </p:nvSpPr>
        <p:spPr>
          <a:xfrm>
            <a:off x="-3158" y="0"/>
            <a:ext cx="5290564" cy="74208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70976D-8116-41AD-A8A7-895E107C1835}"/>
              </a:ext>
            </a:extLst>
          </p:cNvPr>
          <p:cNvSpPr txBox="1"/>
          <p:nvPr/>
        </p:nvSpPr>
        <p:spPr>
          <a:xfrm>
            <a:off x="433135" y="2277912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3">
              <a:defRPr/>
            </a:pPr>
            <a:r>
              <a:rPr lang="en-US" altLang="en-US" sz="4000" b="1" dirty="0">
                <a:solidFill>
                  <a:srgbClr val="FFC000"/>
                </a:solidFill>
              </a:rPr>
              <a:t>Ethiopia </a:t>
            </a:r>
            <a:r>
              <a:rPr lang="en-US" altLang="en-US" sz="4000" b="1" dirty="0">
                <a:solidFill>
                  <a:schemeClr val="bg1"/>
                </a:solidFill>
              </a:rPr>
              <a:t>has a clear vision for industrialization that builds from its rapid economic growth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EF2502F-D3C6-4C4A-A60A-10841F44D2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F3A7C8-2F94-483F-A6FF-564A254FD464}"/>
              </a:ext>
            </a:extLst>
          </p:cNvPr>
          <p:cNvSpPr/>
          <p:nvPr/>
        </p:nvSpPr>
        <p:spPr>
          <a:xfrm>
            <a:off x="6386178" y="895536"/>
            <a:ext cx="676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One of the fastest growing economies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with </a:t>
            </a:r>
            <a:r>
              <a:rPr lang="en-GB" alt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9.68</a:t>
            </a:r>
            <a:r>
              <a:rPr lang="en-US" alt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% </a:t>
            </a: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average growth over the past 10 years.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CFE0644-0FB2-4E31-A662-FC0366734484}"/>
              </a:ext>
            </a:extLst>
          </p:cNvPr>
          <p:cNvSpPr/>
          <p:nvPr/>
        </p:nvSpPr>
        <p:spPr>
          <a:xfrm>
            <a:off x="6343317" y="2258817"/>
            <a:ext cx="676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One of the top destinations for foreign direct investment, standing </a:t>
            </a:r>
            <a:r>
              <a:rPr lang="en-US" altLang="en-US" sz="2000" b="1" dirty="0">
                <a:solidFill>
                  <a:srgbClr val="FFC000"/>
                </a:solidFill>
              </a:rPr>
              <a:t>5</a:t>
            </a:r>
            <a:r>
              <a:rPr lang="en-US" altLang="en-US" sz="2000" b="1" baseline="30000" dirty="0">
                <a:solidFill>
                  <a:srgbClr val="FFC000"/>
                </a:solidFill>
              </a:rPr>
              <a:t>th</a:t>
            </a:r>
            <a:r>
              <a:rPr lang="en-US" altLang="en-US" sz="2000" b="1" dirty="0">
                <a:solidFill>
                  <a:srgbClr val="FFC000"/>
                </a:solidFill>
              </a:rPr>
              <a:t> in Africa.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66B816-2122-473C-8882-752B24407676}"/>
              </a:ext>
            </a:extLst>
          </p:cNvPr>
          <p:cNvSpPr/>
          <p:nvPr/>
        </p:nvSpPr>
        <p:spPr>
          <a:xfrm>
            <a:off x="6386178" y="3622098"/>
            <a:ext cx="676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5214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Productive labor force with more than 60% of its population between the </a:t>
            </a:r>
            <a:r>
              <a:rPr lang="en-US" sz="2000" b="1" dirty="0">
                <a:solidFill>
                  <a:srgbClr val="FFC000"/>
                </a:solidFill>
              </a:rPr>
              <a:t>ages of 15 – 65.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67F6E9F-9179-4258-B71E-8D68EE91118C}"/>
              </a:ext>
            </a:extLst>
          </p:cNvPr>
          <p:cNvSpPr/>
          <p:nvPr/>
        </p:nvSpPr>
        <p:spPr>
          <a:xfrm>
            <a:off x="6429039" y="4985378"/>
            <a:ext cx="67214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FFC000"/>
                </a:solidFill>
              </a:rPr>
              <a:t>Dedicated leadership </a:t>
            </a: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with a vision to become a manufacturing hub in Africa by 2025.</a:t>
            </a:r>
          </a:p>
        </p:txBody>
      </p:sp>
      <p:pic>
        <p:nvPicPr>
          <p:cNvPr id="18" name="Picture 2" descr="https://static.thenounproject.com/png/2500351-200.png">
            <a:extLst>
              <a:ext uri="{FF2B5EF4-FFF2-40B4-BE49-F238E27FC236}">
                <a16:creationId xmlns:a16="http://schemas.microsoft.com/office/drawing/2014/main" xmlns="" id="{042B36D8-2BFA-4B4D-8429-1DC8D6D2D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5" y="98140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static.thenounproject.com/png/2478948-200.png">
            <a:extLst>
              <a:ext uri="{FF2B5EF4-FFF2-40B4-BE49-F238E27FC236}">
                <a16:creationId xmlns:a16="http://schemas.microsoft.com/office/drawing/2014/main" xmlns="" id="{645F0FD3-15AB-4A20-975E-F16A3B36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5" y="2338622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static.thenounproject.com/png/200058-200.png">
            <a:extLst>
              <a:ext uri="{FF2B5EF4-FFF2-40B4-BE49-F238E27FC236}">
                <a16:creationId xmlns:a16="http://schemas.microsoft.com/office/drawing/2014/main" xmlns="" id="{0CDFEB71-AC18-4325-A444-CACA8B02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5" y="3695844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static.thenounproject.com/png/17141-200.png">
            <a:extLst>
              <a:ext uri="{FF2B5EF4-FFF2-40B4-BE49-F238E27FC236}">
                <a16:creationId xmlns:a16="http://schemas.microsoft.com/office/drawing/2014/main" xmlns="" id="{F2CFF1C5-FAA9-4113-A121-765487D6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5" y="505306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375AF3-2ACB-4AF5-AD62-7D51B9548EF7}"/>
              </a:ext>
            </a:extLst>
          </p:cNvPr>
          <p:cNvSpPr/>
          <p:nvPr/>
        </p:nvSpPr>
        <p:spPr>
          <a:xfrm>
            <a:off x="6429039" y="6076929"/>
            <a:ext cx="67214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A member of </a:t>
            </a:r>
            <a:r>
              <a:rPr lang="en-US" altLang="en-US" sz="2000" b="1" dirty="0">
                <a:solidFill>
                  <a:srgbClr val="FFC000"/>
                </a:solidFill>
              </a:rPr>
              <a:t>p</a:t>
            </a:r>
            <a:r>
              <a:rPr lang="en-US" sz="2000" b="1" dirty="0">
                <a:solidFill>
                  <a:srgbClr val="FFC000"/>
                </a:solidFill>
              </a:rPr>
              <a:t>referential trade agreements and bilateral investment treaties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COMESA, EBA,AGOA, etc.</a:t>
            </a:r>
          </a:p>
          <a:p>
            <a:pPr eaLnBrk="1" hangingPunct="1"/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419" name="Picture 35" descr="https://static.thenounproject.com/png/2496550-200.png">
            <a:extLst>
              <a:ext uri="{FF2B5EF4-FFF2-40B4-BE49-F238E27FC236}">
                <a16:creationId xmlns:a16="http://schemas.microsoft.com/office/drawing/2014/main" xmlns="" id="{0612BE12-A292-4BFA-8645-479855D91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5" y="613258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5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963152-48A2-4B2B-963C-9C5BF14D710B}"/>
              </a:ext>
            </a:extLst>
          </p:cNvPr>
          <p:cNvSpPr txBox="1"/>
          <p:nvPr/>
        </p:nvSpPr>
        <p:spPr>
          <a:xfrm>
            <a:off x="991033" y="150812"/>
            <a:ext cx="12333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3" algn="just">
              <a:defRPr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Ethiopia is building mega infrastructure projects to boost investment, which will capitalize on its existing geographic and market access advantages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0ED780-9A86-4C05-BC22-C8493E73CA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Image result for Renaissance dam">
            <a:extLst>
              <a:ext uri="{FF2B5EF4-FFF2-40B4-BE49-F238E27FC236}">
                <a16:creationId xmlns:a16="http://schemas.microsoft.com/office/drawing/2014/main" xmlns="" id="{191805DB-D4C5-4132-A578-6A4DCD70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08" y="1802645"/>
            <a:ext cx="243681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1">
            <a:extLst>
              <a:ext uri="{FF2B5EF4-FFF2-40B4-BE49-F238E27FC236}">
                <a16:creationId xmlns:a16="http://schemas.microsoft.com/office/drawing/2014/main" xmlns="" id="{9FA924C8-5CCB-400B-B657-5641E2FD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721" y="3425070"/>
            <a:ext cx="2438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Electricity rate: 0.28 cents/kwh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Massive investment in renewable energy generation</a:t>
            </a:r>
          </a:p>
          <a:p>
            <a:pPr marL="0" indent="0" eaLnBrk="1" hangingPunct="1"/>
            <a:endParaRPr lang="en-US" altLang="en-US" sz="2000" dirty="0"/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xmlns="" id="{D2C56D34-EEC6-4180-8C19-4A3C9BC5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08" y="3425070"/>
            <a:ext cx="2259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990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New electric railway connecting  major economic corridors</a:t>
            </a: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xmlns="" id="{A35DAC35-C215-4E7C-ADED-05B888B9C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408" y="3425070"/>
            <a:ext cx="27098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Industrial parks located in economic corridors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Specialized in priority sectors (including 4 </a:t>
            </a:r>
            <a:r>
              <a:rPr lang="en-US" altLang="en-US" sz="2000" dirty="0" err="1"/>
              <a:t>agro</a:t>
            </a:r>
            <a:r>
              <a:rPr lang="en-US" altLang="en-US" sz="2000" dirty="0"/>
              <a:t>-processing parks)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Generous incentives</a:t>
            </a:r>
          </a:p>
        </p:txBody>
      </p:sp>
      <p:pic>
        <p:nvPicPr>
          <p:cNvPr id="37" name="Picture 18">
            <a:extLst>
              <a:ext uri="{FF2B5EF4-FFF2-40B4-BE49-F238E27FC236}">
                <a16:creationId xmlns:a16="http://schemas.microsoft.com/office/drawing/2014/main" xmlns="" id="{8FBE42B6-11B7-4C51-A77F-B64D8E7C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08" y="1802645"/>
            <a:ext cx="225901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>
            <a:extLst>
              <a:ext uri="{FF2B5EF4-FFF2-40B4-BE49-F238E27FC236}">
                <a16:creationId xmlns:a16="http://schemas.microsoft.com/office/drawing/2014/main" xmlns="" id="{149E0EFC-8D91-46C0-A86E-5147C3D2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08" y="1802645"/>
            <a:ext cx="21463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">
            <a:extLst>
              <a:ext uri="{FF2B5EF4-FFF2-40B4-BE49-F238E27FC236}">
                <a16:creationId xmlns:a16="http://schemas.microsoft.com/office/drawing/2014/main" xmlns="" id="{3778A9C2-6B08-4D4A-A9B1-9E2D9BC5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408" y="1802645"/>
            <a:ext cx="27098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33">
            <a:extLst>
              <a:ext uri="{FF2B5EF4-FFF2-40B4-BE49-F238E27FC236}">
                <a16:creationId xmlns:a16="http://schemas.microsoft.com/office/drawing/2014/main" xmlns="" id="{8CAE0571-D236-4699-B337-09727E7DB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308" y="3425070"/>
            <a:ext cx="21463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Africa’s aviation hub: 127 international passenger, &amp; 30 cargo destinations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Ethiopian Airlines:  World-class airline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A9A0325-2BD7-49D1-A3B6-368791E678A7}"/>
              </a:ext>
            </a:extLst>
          </p:cNvPr>
          <p:cNvSpPr/>
          <p:nvPr/>
        </p:nvSpPr>
        <p:spPr>
          <a:xfrm>
            <a:off x="120322" y="1228863"/>
            <a:ext cx="12981903" cy="6028453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98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963152-48A2-4B2B-963C-9C5BF14D710B}"/>
              </a:ext>
            </a:extLst>
          </p:cNvPr>
          <p:cNvSpPr txBox="1"/>
          <p:nvPr/>
        </p:nvSpPr>
        <p:spPr>
          <a:xfrm>
            <a:off x="991033" y="150812"/>
            <a:ext cx="12333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3">
              <a:defRPr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Strategic sectors have been identified for investment including the Agriculture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0ED780-9A86-4C05-BC22-C8493E73CA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D97C586-49C3-4461-876B-20428AF1B059}"/>
              </a:ext>
            </a:extLst>
          </p:cNvPr>
          <p:cNvSpPr/>
          <p:nvPr/>
        </p:nvSpPr>
        <p:spPr>
          <a:xfrm>
            <a:off x="10733872" y="1158242"/>
            <a:ext cx="360000" cy="360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D66C15A9-C45C-4CA0-A01B-F3428F36637B}"/>
              </a:ext>
            </a:extLst>
          </p:cNvPr>
          <p:cNvSpPr/>
          <p:nvPr/>
        </p:nvSpPr>
        <p:spPr>
          <a:xfrm>
            <a:off x="10983522" y="1118947"/>
            <a:ext cx="213075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focus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64E9A22-E895-441D-B95B-5F5CE239C48D}"/>
              </a:ext>
            </a:extLst>
          </p:cNvPr>
          <p:cNvGrpSpPr/>
          <p:nvPr/>
        </p:nvGrpSpPr>
        <p:grpSpPr>
          <a:xfrm>
            <a:off x="2422550" y="1061077"/>
            <a:ext cx="7691153" cy="5779726"/>
            <a:chOff x="3113360" y="1405332"/>
            <a:chExt cx="7691153" cy="577972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3626745-BED2-406D-AAC4-4CD93F808E5C}"/>
                </a:ext>
              </a:extLst>
            </p:cNvPr>
            <p:cNvSpPr/>
            <p:nvPr/>
          </p:nvSpPr>
          <p:spPr>
            <a:xfrm>
              <a:off x="5697643" y="2513228"/>
              <a:ext cx="1828800" cy="40011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lvl="0"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Pharmaceuticals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AB0E5A2-BAB4-4B85-82EA-1AF5EAC94A59}"/>
                </a:ext>
              </a:extLst>
            </p:cNvPr>
            <p:cNvSpPr/>
            <p:nvPr/>
          </p:nvSpPr>
          <p:spPr>
            <a:xfrm>
              <a:off x="8320016" y="3135249"/>
              <a:ext cx="2141511" cy="51904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lvl="0" algn="just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Agriculture</a:t>
              </a:r>
            </a:p>
            <a:p>
              <a:pPr lvl="0" algn="just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Agro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-processing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79B425D-718C-47C9-B7B1-9FB1526549BC}"/>
                </a:ext>
              </a:extLst>
            </p:cNvPr>
            <p:cNvSpPr/>
            <p:nvPr/>
          </p:nvSpPr>
          <p:spPr>
            <a:xfrm>
              <a:off x="8046991" y="5499169"/>
              <a:ext cx="1828800" cy="40011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lvl="0" algn="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Textile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7D632B5D-3F1C-4056-B2DF-90566A13FA31}"/>
                </a:ext>
              </a:extLst>
            </p:cNvPr>
            <p:cNvSpPr/>
            <p:nvPr/>
          </p:nvSpPr>
          <p:spPr>
            <a:xfrm>
              <a:off x="6986501" y="6731845"/>
              <a:ext cx="1828800" cy="40011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lvl="0"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Leather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C67CE07A-2B37-43F1-8CB9-C1F0CDA6DEE6}"/>
                </a:ext>
              </a:extLst>
            </p:cNvPr>
            <p:cNvSpPr/>
            <p:nvPr/>
          </p:nvSpPr>
          <p:spPr>
            <a:xfrm>
              <a:off x="4783243" y="6784948"/>
              <a:ext cx="1828800" cy="40011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lvl="0" algn="ctr"/>
              <a:r>
                <a:rPr lang="en-GB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culture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A9890313-3161-40FE-9A6E-8B9AE729AD18}"/>
                </a:ext>
              </a:extLst>
            </p:cNvPr>
            <p:cNvSpPr/>
            <p:nvPr/>
          </p:nvSpPr>
          <p:spPr>
            <a:xfrm>
              <a:off x="3931558" y="3135249"/>
              <a:ext cx="1828800" cy="40011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lvl="0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6B008517-9102-4D9F-9F0D-8233E89AEA84}"/>
                </a:ext>
              </a:extLst>
            </p:cNvPr>
            <p:cNvSpPr/>
            <p:nvPr/>
          </p:nvSpPr>
          <p:spPr>
            <a:xfrm>
              <a:off x="3113360" y="5445480"/>
              <a:ext cx="2160226" cy="36469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lvl="0"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Tourism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449D8D1E-A859-420C-9991-EDB258A26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0697" y="3845228"/>
              <a:ext cx="2078175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482" name="Picture 2" descr="https://static.thenounproject.com/png/2232004-200.png">
              <a:extLst>
                <a:ext uri="{FF2B5EF4-FFF2-40B4-BE49-F238E27FC236}">
                  <a16:creationId xmlns:a16="http://schemas.microsoft.com/office/drawing/2014/main" xmlns="" id="{7C93A6E6-EECA-4F8E-B952-8EC932D36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079" y="1405332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8" name="Picture 8" descr="https://static.thenounproject.com/png/1790571-200.png">
              <a:extLst>
                <a:ext uri="{FF2B5EF4-FFF2-40B4-BE49-F238E27FC236}">
                  <a16:creationId xmlns:a16="http://schemas.microsoft.com/office/drawing/2014/main" xmlns="" id="{8FA919F8-9CC8-444C-9887-CC3B337F0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558" y="1718021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0" name="Picture 10" descr="https://static.thenounproject.com/png/2234868-200.png">
              <a:extLst>
                <a:ext uri="{FF2B5EF4-FFF2-40B4-BE49-F238E27FC236}">
                  <a16:creationId xmlns:a16="http://schemas.microsoft.com/office/drawing/2014/main" xmlns="" id="{461A9599-B35C-423E-ACC3-82F86D28D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269" y="4181122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3" name="Picture 13" descr="https://static.thenounproject.com/png/1949142-200.png">
              <a:extLst>
                <a:ext uri="{FF2B5EF4-FFF2-40B4-BE49-F238E27FC236}">
                  <a16:creationId xmlns:a16="http://schemas.microsoft.com/office/drawing/2014/main" xmlns="" id="{C5517142-AD51-455B-93A7-01D0B14C6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239" y="5561015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5" name="Picture 15" descr="https://static.thenounproject.com/png/1950129-200.png">
              <a:extLst>
                <a:ext uri="{FF2B5EF4-FFF2-40B4-BE49-F238E27FC236}">
                  <a16:creationId xmlns:a16="http://schemas.microsoft.com/office/drawing/2014/main" xmlns="" id="{9A2EE729-BA9F-4C75-AB35-F7A0C36AF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04" y="5508803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7" name="Picture 17" descr="https://static.thenounproject.com/png/2318207-200.png">
              <a:extLst>
                <a:ext uri="{FF2B5EF4-FFF2-40B4-BE49-F238E27FC236}">
                  <a16:creationId xmlns:a16="http://schemas.microsoft.com/office/drawing/2014/main" xmlns="" id="{663DC20B-19DD-47FD-90B0-413588F72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1703" y="4321702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9" name="Picture 19" descr="https://static.thenounproject.com/png/2188954-200.png">
              <a:extLst>
                <a:ext uri="{FF2B5EF4-FFF2-40B4-BE49-F238E27FC236}">
                  <a16:creationId xmlns:a16="http://schemas.microsoft.com/office/drawing/2014/main" xmlns="" id="{98D66A7C-9176-484B-8E77-0C6C243C2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610" y="1884679"/>
              <a:ext cx="1332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F5DE830-22C6-4651-B95F-53731B82D8AD}"/>
                </a:ext>
              </a:extLst>
            </p:cNvPr>
            <p:cNvSpPr/>
            <p:nvPr/>
          </p:nvSpPr>
          <p:spPr>
            <a:xfrm>
              <a:off x="7977029" y="1716342"/>
              <a:ext cx="2827484" cy="2617971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xmlns="" id="{546DD829-D439-4C92-A732-9AFDC006E155}"/>
                </a:ext>
              </a:extLst>
            </p:cNvPr>
            <p:cNvSpPr/>
            <p:nvPr/>
          </p:nvSpPr>
          <p:spPr>
            <a:xfrm>
              <a:off x="5468958" y="4418665"/>
              <a:ext cx="180000" cy="180000"/>
            </a:xfrm>
            <a:prstGeom prst="flowChartConnector">
              <a:avLst/>
            </a:prstGeom>
            <a:solidFill>
              <a:srgbClr val="5977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xmlns="" id="{54887BB4-EAA6-4F79-AB19-1B16A1941580}"/>
                </a:ext>
              </a:extLst>
            </p:cNvPr>
            <p:cNvSpPr/>
            <p:nvPr/>
          </p:nvSpPr>
          <p:spPr>
            <a:xfrm>
              <a:off x="5756133" y="3705239"/>
              <a:ext cx="180000" cy="180000"/>
            </a:xfrm>
            <a:prstGeom prst="flowChartConnector">
              <a:avLst/>
            </a:prstGeom>
            <a:solidFill>
              <a:srgbClr val="5977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xmlns="" id="{08727A4B-2A16-452A-A414-03D12F85F828}"/>
                </a:ext>
              </a:extLst>
            </p:cNvPr>
            <p:cNvSpPr/>
            <p:nvPr/>
          </p:nvSpPr>
          <p:spPr>
            <a:xfrm>
              <a:off x="6599324" y="3347624"/>
              <a:ext cx="180000" cy="180000"/>
            </a:xfrm>
            <a:prstGeom prst="flowChartConnector">
              <a:avLst/>
            </a:prstGeom>
            <a:solidFill>
              <a:srgbClr val="5977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xmlns="" id="{325B7954-CB72-42D4-95C1-3874F61B15F6}"/>
                </a:ext>
              </a:extLst>
            </p:cNvPr>
            <p:cNvSpPr/>
            <p:nvPr/>
          </p:nvSpPr>
          <p:spPr>
            <a:xfrm>
              <a:off x="7720901" y="3691425"/>
              <a:ext cx="180000" cy="180000"/>
            </a:xfrm>
            <a:prstGeom prst="flowChartConnector">
              <a:avLst/>
            </a:prstGeom>
            <a:solidFill>
              <a:srgbClr val="5977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xmlns="" id="{89F53DF9-0883-439F-B634-54506C2356B2}"/>
                </a:ext>
              </a:extLst>
            </p:cNvPr>
            <p:cNvSpPr/>
            <p:nvPr/>
          </p:nvSpPr>
          <p:spPr>
            <a:xfrm>
              <a:off x="8140016" y="4676537"/>
              <a:ext cx="180000" cy="180000"/>
            </a:xfrm>
            <a:prstGeom prst="flowChartConnector">
              <a:avLst/>
            </a:prstGeom>
            <a:solidFill>
              <a:srgbClr val="5977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xmlns="" id="{3FDDE2FB-D38C-49D5-AC0A-2FFD039CAE44}"/>
                </a:ext>
              </a:extLst>
            </p:cNvPr>
            <p:cNvSpPr/>
            <p:nvPr/>
          </p:nvSpPr>
          <p:spPr>
            <a:xfrm>
              <a:off x="7349943" y="5636877"/>
              <a:ext cx="180000" cy="180000"/>
            </a:xfrm>
            <a:prstGeom prst="flowChartConnector">
              <a:avLst/>
            </a:prstGeom>
            <a:solidFill>
              <a:srgbClr val="5977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lowchart: Connector 88">
              <a:extLst>
                <a:ext uri="{FF2B5EF4-FFF2-40B4-BE49-F238E27FC236}">
                  <a16:creationId xmlns:a16="http://schemas.microsoft.com/office/drawing/2014/main" xmlns="" id="{5C26F8E1-0A13-46DF-A171-267B669D485B}"/>
                </a:ext>
              </a:extLst>
            </p:cNvPr>
            <p:cNvSpPr/>
            <p:nvPr/>
          </p:nvSpPr>
          <p:spPr>
            <a:xfrm>
              <a:off x="5756133" y="5405014"/>
              <a:ext cx="180000" cy="180000"/>
            </a:xfrm>
            <a:prstGeom prst="flowChartConnector">
              <a:avLst/>
            </a:prstGeom>
            <a:solidFill>
              <a:srgbClr val="5977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/>
            <p:cNvSpPr/>
            <p:nvPr/>
          </p:nvSpPr>
          <p:spPr>
            <a:xfrm>
              <a:off x="5495956" y="3379725"/>
              <a:ext cx="2730256" cy="2466162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08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C2D04A-49C3-49BE-A149-D28EB0C7875F}"/>
              </a:ext>
            </a:extLst>
          </p:cNvPr>
          <p:cNvSpPr/>
          <p:nvPr/>
        </p:nvSpPr>
        <p:spPr>
          <a:xfrm>
            <a:off x="-3158" y="-8782"/>
            <a:ext cx="13447696" cy="74208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EF2502F-D3C6-4C4A-A60A-10841F44D2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50C0B6E-9230-42C3-AC3C-821513444BCE}"/>
              </a:ext>
            </a:extLst>
          </p:cNvPr>
          <p:cNvSpPr txBox="1"/>
          <p:nvPr/>
        </p:nvSpPr>
        <p:spPr>
          <a:xfrm>
            <a:off x="1386376" y="4703620"/>
            <a:ext cx="3146695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Background: </a:t>
            </a:r>
            <a:r>
              <a:rPr lang="en-ZA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favourable economic and political environment  </a:t>
            </a:r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24" name="Picture 20" descr="https://static.thenounproject.com/png/410509-200.png">
            <a:extLst>
              <a:ext uri="{FF2B5EF4-FFF2-40B4-BE49-F238E27FC236}">
                <a16:creationId xmlns:a16="http://schemas.microsoft.com/office/drawing/2014/main" xmlns="" id="{B629FEF3-5460-43F1-8B75-07FAF8B8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62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https://static.thenounproject.com/png/2731504-200.png">
            <a:extLst>
              <a:ext uri="{FF2B5EF4-FFF2-40B4-BE49-F238E27FC236}">
                <a16:creationId xmlns:a16="http://schemas.microsoft.com/office/drawing/2014/main" xmlns="" id="{66B6360F-1597-4E32-9DE7-97672B82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https://static.thenounproject.com/png/1353975-200.png">
            <a:extLst>
              <a:ext uri="{FF2B5EF4-FFF2-40B4-BE49-F238E27FC236}">
                <a16:creationId xmlns:a16="http://schemas.microsoft.com/office/drawing/2014/main" xmlns="" id="{964CEE1C-091E-48F9-B779-00775B85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78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206F2A-BC04-4CED-A28B-CD5916396828}"/>
              </a:ext>
            </a:extLst>
          </p:cNvPr>
          <p:cNvSpPr/>
          <p:nvPr/>
        </p:nvSpPr>
        <p:spPr>
          <a:xfrm>
            <a:off x="4732430" y="2183780"/>
            <a:ext cx="4475741" cy="4884821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723F36-AC44-4746-81CB-29BB282AABA3}"/>
              </a:ext>
            </a:extLst>
          </p:cNvPr>
          <p:cNvSpPr txBox="1"/>
          <p:nvPr/>
        </p:nvSpPr>
        <p:spPr>
          <a:xfrm>
            <a:off x="5252416" y="4703620"/>
            <a:ext cx="3146695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invest </a:t>
            </a:r>
            <a:r>
              <a:rPr lang="en-ZA" sz="2400" dirty="0">
                <a:solidFill>
                  <a:srgbClr val="FFC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agriculture sector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9AA64E-5E28-4BAE-957E-9B47530AFC91}"/>
              </a:ext>
            </a:extLst>
          </p:cNvPr>
          <p:cNvSpPr txBox="1"/>
          <p:nvPr/>
        </p:nvSpPr>
        <p:spPr>
          <a:xfrm>
            <a:off x="9339389" y="4703620"/>
            <a:ext cx="2860632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 Incentives , support </a:t>
            </a:r>
            <a:r>
              <a:rPr lang="en-ZA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and registration process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xmlns="" id="{FCAF00BE-8AA9-4572-9A3A-6927C788BC84}"/>
              </a:ext>
            </a:extLst>
          </p:cNvPr>
          <p:cNvSpPr txBox="1">
            <a:spLocks/>
          </p:cNvSpPr>
          <p:nvPr/>
        </p:nvSpPr>
        <p:spPr>
          <a:xfrm>
            <a:off x="637680" y="1007812"/>
            <a:ext cx="12018549" cy="1048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0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4C7F44FD-4140-4E84-9A92-FCDD07E8CF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55" y="17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think-cell Slide" r:id="rId6" imgW="378" imgH="377" progId="TCLayout.ActiveDocument.1">
                  <p:embed/>
                </p:oleObj>
              </mc:Choice>
              <mc:Fallback>
                <p:oleObj name="think-cell Slide" r:id="rId6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4C7F44FD-4140-4E84-9A92-FCDD07E8CF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5" y="17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02A9FCCE-B22D-4F7B-AE51-FB10C1CB2CA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77305" y="237079"/>
            <a:ext cx="11642274" cy="4896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34" tIns="50417" rIns="100834" bIns="50417" rtlCol="0" anchor="t" anchorCtr="0">
            <a:spAutoFit/>
          </a:bodyPr>
          <a:lstStyle>
            <a:lvl1pPr algn="ctr" defTabSz="9143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293" algn="l" defTabSz="519099" eaLnBrk="0" hangingPunct="0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Overview of Ethiopia’s agriculture sector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1979DAC-A731-47D1-9231-B3231FE80787}"/>
              </a:ext>
            </a:extLst>
          </p:cNvPr>
          <p:cNvSpPr txBox="1"/>
          <p:nvPr/>
        </p:nvSpPr>
        <p:spPr>
          <a:xfrm>
            <a:off x="326753" y="7151039"/>
            <a:ext cx="12431155" cy="216232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Segoe UI" panose="020B0502040204020203" pitchFamily="34" charset="0"/>
              <a:buChar char="​"/>
              <a:defRPr sz="2000" b="1">
                <a:ea typeface="+mj-ea"/>
                <a:cs typeface="+mj-cs"/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2000" kern="0">
                <a:solidFill>
                  <a:srgbClr val="000000"/>
                </a:solidFill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03282" lvl="1" indent="0" defTabSz="1008309" eaLnBrk="1" fontAlgn="auto" hangingPunct="1">
              <a:spcAft>
                <a:spcPts val="0"/>
              </a:spcAft>
              <a:buNone/>
              <a:defRPr/>
            </a:pPr>
            <a:r>
              <a:rPr lang="en-US" sz="1323" dirty="0">
                <a:latin typeface="Calibri" panose="020F0502020204030204"/>
                <a:ea typeface="+mn-ea"/>
                <a:cs typeface="+mn-cs"/>
              </a:rPr>
              <a:t>Source: Ministry of Agriculture (2020) 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xmlns="" id="{7F12959A-534E-4597-9939-B081072B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70" y="2922289"/>
            <a:ext cx="4463585" cy="3813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6DC3453-073B-4B0A-BCDB-4B902297617F}"/>
              </a:ext>
            </a:extLst>
          </p:cNvPr>
          <p:cNvSpPr txBox="1"/>
          <p:nvPr/>
        </p:nvSpPr>
        <p:spPr>
          <a:xfrm>
            <a:off x="872681" y="1745366"/>
            <a:ext cx="3346489" cy="2122739"/>
          </a:xfrm>
          <a:prstGeom prst="cloudCallout">
            <a:avLst>
              <a:gd name="adj1" fmla="val 42197"/>
              <a:gd name="adj2" fmla="val 5060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Abundant natural resources ( land, fertile soil, water and forests)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12D2D15-315F-4ABB-87F8-8C954DC715BA}"/>
              </a:ext>
            </a:extLst>
          </p:cNvPr>
          <p:cNvSpPr txBox="1"/>
          <p:nvPr/>
        </p:nvSpPr>
        <p:spPr>
          <a:xfrm>
            <a:off x="631819" y="3998511"/>
            <a:ext cx="3346489" cy="1138866"/>
          </a:xfrm>
          <a:prstGeom prst="cloudCallout">
            <a:avLst>
              <a:gd name="adj1" fmla="val 40411"/>
              <a:gd name="adj2" fmla="val 4496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Diversified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-ecologies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614C2AC-8122-4B1A-B14A-44E5952F6EBD}"/>
              </a:ext>
            </a:extLst>
          </p:cNvPr>
          <p:cNvSpPr txBox="1"/>
          <p:nvPr/>
        </p:nvSpPr>
        <p:spPr>
          <a:xfrm>
            <a:off x="8923617" y="1742851"/>
            <a:ext cx="3346489" cy="1630802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2nd largest exporter of flowers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12E303C-3011-42AD-BF0B-7DD0A2BD63BC}"/>
              </a:ext>
            </a:extLst>
          </p:cNvPr>
          <p:cNvSpPr txBox="1"/>
          <p:nvPr/>
        </p:nvSpPr>
        <p:spPr>
          <a:xfrm>
            <a:off x="598494" y="5267784"/>
            <a:ext cx="3561991" cy="1630802"/>
          </a:xfrm>
          <a:prstGeom prst="cloudCallout">
            <a:avLst>
              <a:gd name="adj1" fmla="val 40246"/>
              <a:gd name="adj2" fmla="val 36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One of the first places where agriculture started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57D4953-0B7B-400B-9166-E2378695C31C}"/>
              </a:ext>
            </a:extLst>
          </p:cNvPr>
          <p:cNvSpPr txBox="1"/>
          <p:nvPr/>
        </p:nvSpPr>
        <p:spPr>
          <a:xfrm>
            <a:off x="8741440" y="5475356"/>
            <a:ext cx="3561991" cy="1630802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85% population  depending  on Agriculture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E1B4D3A-5FAA-4FEF-B260-8E466EA870F5}"/>
              </a:ext>
            </a:extLst>
          </p:cNvPr>
          <p:cNvSpPr txBox="1"/>
          <p:nvPr/>
        </p:nvSpPr>
        <p:spPr>
          <a:xfrm>
            <a:off x="8923367" y="3609103"/>
            <a:ext cx="3561991" cy="1630802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&gt; 70% young  working age population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38F336B-AACC-49E5-A18E-B3116EBEAA32}"/>
              </a:ext>
            </a:extLst>
          </p:cNvPr>
          <p:cNvSpPr txBox="1"/>
          <p:nvPr/>
        </p:nvSpPr>
        <p:spPr>
          <a:xfrm>
            <a:off x="4669967" y="979149"/>
            <a:ext cx="3561991" cy="1630802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1st in Africa &amp; 6th in the world in coffee production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D40D3F2-60C0-4EC5-AE3E-2237132E01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0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4C7F44FD-4140-4E84-9A92-FCDD07E8CF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55" y="17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think-cell Slide" r:id="rId9" imgW="378" imgH="377" progId="TCLayout.ActiveDocument.1">
                  <p:embed/>
                </p:oleObj>
              </mc:Choice>
              <mc:Fallback>
                <p:oleObj name="think-cell Slide" r:id="rId9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4C7F44FD-4140-4E84-9A92-FCDD07E8CF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55" y="17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02A9FCCE-B22D-4F7B-AE51-FB10C1CB2CA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00387" y="51681"/>
            <a:ext cx="11832425" cy="877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34" tIns="50417" rIns="100834" bIns="50417" rtlCol="0" anchor="t" anchorCtr="0">
            <a:spAutoFit/>
          </a:bodyPr>
          <a:lstStyle>
            <a:defPPr>
              <a:defRPr lang="en-US"/>
            </a:defPPr>
            <a:lvl1pPr marR="0" lvl="0" indent="0" defTabSz="914335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Why invest in production and processing of Ethiopia’s agricultural commodities?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CB61EA1-2F38-4EDB-B419-A63F4754AD27}"/>
              </a:ext>
            </a:extLst>
          </p:cNvPr>
          <p:cNvCxnSpPr>
            <a:cxnSpLocks/>
          </p:cNvCxnSpPr>
          <p:nvPr/>
        </p:nvCxnSpPr>
        <p:spPr>
          <a:xfrm flipH="1">
            <a:off x="3451603" y="1406414"/>
            <a:ext cx="75714" cy="5603102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4C38E2D-770D-4B8B-82F8-014A56A72E4E}"/>
              </a:ext>
            </a:extLst>
          </p:cNvPr>
          <p:cNvGrpSpPr/>
          <p:nvPr/>
        </p:nvGrpSpPr>
        <p:grpSpPr>
          <a:xfrm>
            <a:off x="7649567" y="1414929"/>
            <a:ext cx="1340356" cy="1340354"/>
            <a:chOff x="6946240" y="2263543"/>
            <a:chExt cx="1215484" cy="1215482"/>
          </a:xfrm>
          <a:solidFill>
            <a:srgbClr val="1F4E79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42891D6-C41F-4198-BC6D-B560C3C3B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6240" y="2263543"/>
              <a:ext cx="1215484" cy="1215482"/>
            </a:xfrm>
            <a:prstGeom prst="ellipse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834" tIns="50417" rIns="100834" bIns="504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08309" eaLnBrk="1" fontAlgn="auto" hangingPunct="1">
                <a:spcBef>
                  <a:spcPts val="331"/>
                </a:spcBef>
                <a:spcAft>
                  <a:spcPts val="331"/>
                </a:spcAft>
                <a:defRPr/>
              </a:pPr>
              <a:endParaRPr lang="en-US" sz="1764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" name="CustomIcon">
              <a:extLst>
                <a:ext uri="{FF2B5EF4-FFF2-40B4-BE49-F238E27FC236}">
                  <a16:creationId xmlns:a16="http://schemas.microsoft.com/office/drawing/2014/main" xmlns="" id="{28BF1888-8D00-45E2-8461-7D39ACA4EF2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125034" y="2442337"/>
              <a:ext cx="860400" cy="8604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668C8AE-D7EB-4F21-BBC8-2DF31E6ABAED}"/>
              </a:ext>
            </a:extLst>
          </p:cNvPr>
          <p:cNvGrpSpPr/>
          <p:nvPr/>
        </p:nvGrpSpPr>
        <p:grpSpPr>
          <a:xfrm>
            <a:off x="1218504" y="1414929"/>
            <a:ext cx="1340356" cy="1340354"/>
            <a:chOff x="1114316" y="2263543"/>
            <a:chExt cx="1215484" cy="1215482"/>
          </a:xfrm>
          <a:solidFill>
            <a:srgbClr val="1F4E79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AF5634A-C42C-4B35-ADD0-C45907723B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4316" y="2263543"/>
              <a:ext cx="1215484" cy="1215482"/>
            </a:xfrm>
            <a:prstGeom prst="ellipse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834" tIns="50417" rIns="100834" bIns="504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08309" eaLnBrk="1" fontAlgn="auto" hangingPunct="1">
                <a:spcBef>
                  <a:spcPts val="331"/>
                </a:spcBef>
                <a:spcAft>
                  <a:spcPts val="331"/>
                </a:spcAft>
                <a:defRPr/>
              </a:pPr>
              <a:endParaRPr lang="en-US" sz="1764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F89AFB0-A782-42A6-955F-D09C319DDB03}"/>
                </a:ext>
              </a:extLst>
            </p:cNvPr>
            <p:cNvGrpSpPr/>
            <p:nvPr/>
          </p:nvGrpSpPr>
          <p:grpSpPr>
            <a:xfrm>
              <a:off x="1293111" y="2442337"/>
              <a:ext cx="859474" cy="859474"/>
              <a:chOff x="1293111" y="2442337"/>
              <a:chExt cx="859474" cy="859474"/>
            </a:xfrm>
            <a:grpFill/>
          </p:grpSpPr>
          <p:pic>
            <p:nvPicPr>
              <p:cNvPr id="21" name="CustomIcon">
                <a:extLst>
                  <a:ext uri="{FF2B5EF4-FFF2-40B4-BE49-F238E27FC236}">
                    <a16:creationId xmlns:a16="http://schemas.microsoft.com/office/drawing/2014/main" xmlns="" id="{EBB0F463-7C34-4668-A295-3700BA71CD44}"/>
                  </a:ext>
                </a:extLst>
              </p:cNvPr>
              <p:cNvPicPr>
                <a:picLocks/>
              </p:cNvPicPr>
              <p:nvPr>
                <p:custDataLst>
                  <p:tags r:id="rId5"/>
                </p:custDataLst>
              </p:nvPr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93111" y="2442337"/>
                <a:ext cx="772351" cy="772351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8C04CF3A-E252-44EE-BA23-D8F8E8BFA155}"/>
                  </a:ext>
                </a:extLst>
              </p:cNvPr>
              <p:cNvGrpSpPr/>
              <p:nvPr/>
            </p:nvGrpSpPr>
            <p:grpSpPr>
              <a:xfrm>
                <a:off x="1622548" y="2771774"/>
                <a:ext cx="530037" cy="530037"/>
                <a:chOff x="443721" y="1802240"/>
                <a:chExt cx="670594" cy="670594"/>
              </a:xfrm>
              <a:grpFill/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B921B78A-0BDE-4E3E-8EC5-A2F5E8F69F5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43721" y="1802240"/>
                  <a:ext cx="670594" cy="670594"/>
                </a:xfrm>
                <a:prstGeom prst="ellipse">
                  <a:avLst/>
                </a:prstGeom>
                <a:grpFill/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0834" tIns="50417" rIns="100834" bIns="5041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08309" eaLnBrk="1" fontAlgn="auto" hangingPunct="1">
                    <a:spcBef>
                      <a:spcPts val="331"/>
                    </a:spcBef>
                    <a:spcAft>
                      <a:spcPts val="331"/>
                    </a:spcAft>
                    <a:defRPr/>
                  </a:pPr>
                  <a:endParaRPr lang="en-US" sz="1764" dirty="0" err="1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xmlns="" id="{0EFDD8C4-869A-40A3-A8FC-EC36E89AFB74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478980" y="1837499"/>
                  <a:ext cx="625529" cy="543882"/>
                  <a:chOff x="483743" y="1842262"/>
                  <a:chExt cx="625529" cy="543882"/>
                </a:xfrm>
                <a:grpFill/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xmlns="" id="{759B843B-9A7C-4E9C-984E-60576CBF526D}"/>
                      </a:ext>
                    </a:extLst>
                  </p:cNvPr>
                  <p:cNvSpPr/>
                  <p:nvPr/>
                </p:nvSpPr>
                <p:spPr>
                  <a:xfrm>
                    <a:off x="483743" y="1842262"/>
                    <a:ext cx="625529" cy="543882"/>
                  </a:xfrm>
                  <a:custGeom>
                    <a:avLst/>
                    <a:gdLst>
                      <a:gd name="connsiteX0" fmla="*/ 590550 w 590550"/>
                      <a:gd name="connsiteY0" fmla="*/ 295275 h 590550"/>
                      <a:gd name="connsiteX1" fmla="*/ 295275 w 590550"/>
                      <a:gd name="connsiteY1" fmla="*/ 590550 h 590550"/>
                      <a:gd name="connsiteX2" fmla="*/ 0 w 590550"/>
                      <a:gd name="connsiteY2" fmla="*/ 295275 h 590550"/>
                      <a:gd name="connsiteX3" fmla="*/ 295275 w 590550"/>
                      <a:gd name="connsiteY3" fmla="*/ 0 h 590550"/>
                      <a:gd name="connsiteX4" fmla="*/ 590550 w 590550"/>
                      <a:gd name="connsiteY4" fmla="*/ 295275 h 590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550" h="590550">
                        <a:moveTo>
                          <a:pt x="590550" y="295275"/>
                        </a:moveTo>
                        <a:cubicBezTo>
                          <a:pt x="590550" y="458351"/>
                          <a:pt x="458351" y="590550"/>
                          <a:pt x="295275" y="590550"/>
                        </a:cubicBezTo>
                        <a:cubicBezTo>
                          <a:pt x="132199" y="590550"/>
                          <a:pt x="0" y="458351"/>
                          <a:pt x="0" y="295275"/>
                        </a:cubicBezTo>
                        <a:cubicBezTo>
                          <a:pt x="0" y="132199"/>
                          <a:pt x="132199" y="0"/>
                          <a:pt x="295275" y="0"/>
                        </a:cubicBezTo>
                        <a:cubicBezTo>
                          <a:pt x="458351" y="0"/>
                          <a:pt x="590550" y="132199"/>
                          <a:pt x="590550" y="295275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chemeClr val="bg1">
                        <a:lumMod val="95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008309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985" dirty="0">
                      <a:solidFill>
                        <a:prstClr val="black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xmlns="" id="{4857FAA1-4547-47FF-AE2D-613DF0A34C0F}"/>
                      </a:ext>
                    </a:extLst>
                  </p:cNvPr>
                  <p:cNvSpPr/>
                  <p:nvPr/>
                </p:nvSpPr>
                <p:spPr>
                  <a:xfrm>
                    <a:off x="718058" y="2029904"/>
                    <a:ext cx="121920" cy="215264"/>
                  </a:xfrm>
                  <a:custGeom>
                    <a:avLst/>
                    <a:gdLst>
                      <a:gd name="connsiteX0" fmla="*/ 121920 w 121920"/>
                      <a:gd name="connsiteY0" fmla="*/ 143827 h 215264"/>
                      <a:gd name="connsiteX1" fmla="*/ 72390 w 121920"/>
                      <a:gd name="connsiteY1" fmla="*/ 101917 h 215264"/>
                      <a:gd name="connsiteX2" fmla="*/ 64770 w 121920"/>
                      <a:gd name="connsiteY2" fmla="*/ 100013 h 215264"/>
                      <a:gd name="connsiteX3" fmla="*/ 64770 w 121920"/>
                      <a:gd name="connsiteY3" fmla="*/ 34290 h 215264"/>
                      <a:gd name="connsiteX4" fmla="*/ 103823 w 121920"/>
                      <a:gd name="connsiteY4" fmla="*/ 52388 h 215264"/>
                      <a:gd name="connsiteX5" fmla="*/ 110490 w 121920"/>
                      <a:gd name="connsiteY5" fmla="*/ 45720 h 215264"/>
                      <a:gd name="connsiteX6" fmla="*/ 64770 w 121920"/>
                      <a:gd name="connsiteY6" fmla="*/ 24765 h 215264"/>
                      <a:gd name="connsiteX7" fmla="*/ 64770 w 121920"/>
                      <a:gd name="connsiteY7" fmla="*/ 0 h 215264"/>
                      <a:gd name="connsiteX8" fmla="*/ 55245 w 121920"/>
                      <a:gd name="connsiteY8" fmla="*/ 0 h 215264"/>
                      <a:gd name="connsiteX9" fmla="*/ 55245 w 121920"/>
                      <a:gd name="connsiteY9" fmla="*/ 24765 h 215264"/>
                      <a:gd name="connsiteX10" fmla="*/ 3810 w 121920"/>
                      <a:gd name="connsiteY10" fmla="*/ 64770 h 215264"/>
                      <a:gd name="connsiteX11" fmla="*/ 46672 w 121920"/>
                      <a:gd name="connsiteY11" fmla="*/ 106680 h 215264"/>
                      <a:gd name="connsiteX12" fmla="*/ 56197 w 121920"/>
                      <a:gd name="connsiteY12" fmla="*/ 108585 h 215264"/>
                      <a:gd name="connsiteX13" fmla="*/ 56197 w 121920"/>
                      <a:gd name="connsiteY13" fmla="*/ 183833 h 215264"/>
                      <a:gd name="connsiteX14" fmla="*/ 10478 w 121920"/>
                      <a:gd name="connsiteY14" fmla="*/ 158115 h 215264"/>
                      <a:gd name="connsiteX15" fmla="*/ 8572 w 121920"/>
                      <a:gd name="connsiteY15" fmla="*/ 155258 h 215264"/>
                      <a:gd name="connsiteX16" fmla="*/ 0 w 121920"/>
                      <a:gd name="connsiteY16" fmla="*/ 160020 h 215264"/>
                      <a:gd name="connsiteX17" fmla="*/ 953 w 121920"/>
                      <a:gd name="connsiteY17" fmla="*/ 162877 h 215264"/>
                      <a:gd name="connsiteX18" fmla="*/ 55245 w 121920"/>
                      <a:gd name="connsiteY18" fmla="*/ 193358 h 215264"/>
                      <a:gd name="connsiteX19" fmla="*/ 55245 w 121920"/>
                      <a:gd name="connsiteY19" fmla="*/ 215265 h 215264"/>
                      <a:gd name="connsiteX20" fmla="*/ 64770 w 121920"/>
                      <a:gd name="connsiteY20" fmla="*/ 215265 h 215264"/>
                      <a:gd name="connsiteX21" fmla="*/ 64770 w 121920"/>
                      <a:gd name="connsiteY21" fmla="*/ 192405 h 215264"/>
                      <a:gd name="connsiteX22" fmla="*/ 121920 w 121920"/>
                      <a:gd name="connsiteY22" fmla="*/ 143827 h 215264"/>
                      <a:gd name="connsiteX23" fmla="*/ 48578 w 121920"/>
                      <a:gd name="connsiteY23" fmla="*/ 97155 h 215264"/>
                      <a:gd name="connsiteX24" fmla="*/ 13335 w 121920"/>
                      <a:gd name="connsiteY24" fmla="*/ 63817 h 215264"/>
                      <a:gd name="connsiteX25" fmla="*/ 55245 w 121920"/>
                      <a:gd name="connsiteY25" fmla="*/ 33338 h 215264"/>
                      <a:gd name="connsiteX26" fmla="*/ 55245 w 121920"/>
                      <a:gd name="connsiteY26" fmla="*/ 98107 h 215264"/>
                      <a:gd name="connsiteX27" fmla="*/ 48578 w 121920"/>
                      <a:gd name="connsiteY27" fmla="*/ 97155 h 215264"/>
                      <a:gd name="connsiteX28" fmla="*/ 64770 w 121920"/>
                      <a:gd name="connsiteY28" fmla="*/ 182880 h 215264"/>
                      <a:gd name="connsiteX29" fmla="*/ 64770 w 121920"/>
                      <a:gd name="connsiteY29" fmla="*/ 110490 h 215264"/>
                      <a:gd name="connsiteX30" fmla="*/ 70485 w 121920"/>
                      <a:gd name="connsiteY30" fmla="*/ 111443 h 215264"/>
                      <a:gd name="connsiteX31" fmla="*/ 112395 w 121920"/>
                      <a:gd name="connsiteY31" fmla="*/ 143827 h 215264"/>
                      <a:gd name="connsiteX32" fmla="*/ 64770 w 121920"/>
                      <a:gd name="connsiteY32" fmla="*/ 182880 h 21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21920" h="215264">
                        <a:moveTo>
                          <a:pt x="121920" y="143827"/>
                        </a:moveTo>
                        <a:cubicBezTo>
                          <a:pt x="121920" y="117157"/>
                          <a:pt x="104775" y="108585"/>
                          <a:pt x="72390" y="101917"/>
                        </a:cubicBezTo>
                        <a:lnTo>
                          <a:pt x="64770" y="100013"/>
                        </a:lnTo>
                        <a:lnTo>
                          <a:pt x="64770" y="34290"/>
                        </a:lnTo>
                        <a:cubicBezTo>
                          <a:pt x="80010" y="36195"/>
                          <a:pt x="95250" y="42863"/>
                          <a:pt x="103823" y="52388"/>
                        </a:cubicBezTo>
                        <a:lnTo>
                          <a:pt x="110490" y="45720"/>
                        </a:lnTo>
                        <a:cubicBezTo>
                          <a:pt x="100012" y="34290"/>
                          <a:pt x="81915" y="26670"/>
                          <a:pt x="64770" y="24765"/>
                        </a:cubicBezTo>
                        <a:lnTo>
                          <a:pt x="64770" y="0"/>
                        </a:lnTo>
                        <a:lnTo>
                          <a:pt x="55245" y="0"/>
                        </a:lnTo>
                        <a:lnTo>
                          <a:pt x="55245" y="24765"/>
                        </a:lnTo>
                        <a:cubicBezTo>
                          <a:pt x="24765" y="24765"/>
                          <a:pt x="3810" y="40957"/>
                          <a:pt x="3810" y="64770"/>
                        </a:cubicBezTo>
                        <a:cubicBezTo>
                          <a:pt x="3810" y="98107"/>
                          <a:pt x="36195" y="104775"/>
                          <a:pt x="46672" y="106680"/>
                        </a:cubicBezTo>
                        <a:lnTo>
                          <a:pt x="56197" y="108585"/>
                        </a:lnTo>
                        <a:lnTo>
                          <a:pt x="56197" y="183833"/>
                        </a:lnTo>
                        <a:cubicBezTo>
                          <a:pt x="24765" y="182880"/>
                          <a:pt x="17145" y="169545"/>
                          <a:pt x="10478" y="158115"/>
                        </a:cubicBezTo>
                        <a:lnTo>
                          <a:pt x="8572" y="155258"/>
                        </a:lnTo>
                        <a:lnTo>
                          <a:pt x="0" y="160020"/>
                        </a:lnTo>
                        <a:lnTo>
                          <a:pt x="953" y="162877"/>
                        </a:lnTo>
                        <a:cubicBezTo>
                          <a:pt x="7620" y="174308"/>
                          <a:pt x="18097" y="192405"/>
                          <a:pt x="55245" y="193358"/>
                        </a:cubicBezTo>
                        <a:lnTo>
                          <a:pt x="55245" y="215265"/>
                        </a:lnTo>
                        <a:lnTo>
                          <a:pt x="64770" y="215265"/>
                        </a:lnTo>
                        <a:lnTo>
                          <a:pt x="64770" y="192405"/>
                        </a:lnTo>
                        <a:cubicBezTo>
                          <a:pt x="99060" y="190500"/>
                          <a:pt x="121920" y="171450"/>
                          <a:pt x="121920" y="143827"/>
                        </a:cubicBezTo>
                        <a:close/>
                        <a:moveTo>
                          <a:pt x="48578" y="97155"/>
                        </a:moveTo>
                        <a:cubicBezTo>
                          <a:pt x="24765" y="92392"/>
                          <a:pt x="13335" y="81915"/>
                          <a:pt x="13335" y="63817"/>
                        </a:cubicBezTo>
                        <a:cubicBezTo>
                          <a:pt x="13335" y="45720"/>
                          <a:pt x="30480" y="33338"/>
                          <a:pt x="55245" y="33338"/>
                        </a:cubicBezTo>
                        <a:lnTo>
                          <a:pt x="55245" y="98107"/>
                        </a:lnTo>
                        <a:lnTo>
                          <a:pt x="48578" y="97155"/>
                        </a:lnTo>
                        <a:close/>
                        <a:moveTo>
                          <a:pt x="64770" y="182880"/>
                        </a:moveTo>
                        <a:lnTo>
                          <a:pt x="64770" y="110490"/>
                        </a:lnTo>
                        <a:lnTo>
                          <a:pt x="70485" y="111443"/>
                        </a:lnTo>
                        <a:cubicBezTo>
                          <a:pt x="102870" y="118110"/>
                          <a:pt x="112395" y="125730"/>
                          <a:pt x="112395" y="143827"/>
                        </a:cubicBezTo>
                        <a:cubicBezTo>
                          <a:pt x="112395" y="165735"/>
                          <a:pt x="93345" y="180975"/>
                          <a:pt x="64770" y="18288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008309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985">
                      <a:solidFill>
                        <a:prstClr val="black"/>
                      </a:solidFill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8867165-0D0A-4B21-8163-C9B9817EE4DA}"/>
              </a:ext>
            </a:extLst>
          </p:cNvPr>
          <p:cNvGrpSpPr/>
          <p:nvPr/>
        </p:nvGrpSpPr>
        <p:grpSpPr>
          <a:xfrm>
            <a:off x="4434036" y="1414929"/>
            <a:ext cx="1340356" cy="1340354"/>
            <a:chOff x="4030278" y="2263543"/>
            <a:chExt cx="1215484" cy="1215482"/>
          </a:xfrm>
          <a:solidFill>
            <a:srgbClr val="1F4E79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CDADDC9-C471-4776-B178-6085025EC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0278" y="2263543"/>
              <a:ext cx="1215484" cy="1215482"/>
            </a:xfrm>
            <a:prstGeom prst="ellipse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834" tIns="50417" rIns="100834" bIns="504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08309" eaLnBrk="1" fontAlgn="auto" hangingPunct="1">
                <a:spcBef>
                  <a:spcPts val="331"/>
                </a:spcBef>
                <a:spcAft>
                  <a:spcPts val="331"/>
                </a:spcAft>
                <a:defRPr/>
              </a:pPr>
              <a:endParaRPr lang="en-US" sz="1764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DA03AE8A-581F-4F66-89F5-6AABC069C434}"/>
                </a:ext>
              </a:extLst>
            </p:cNvPr>
            <p:cNvGrpSpPr/>
            <p:nvPr/>
          </p:nvGrpSpPr>
          <p:grpSpPr>
            <a:xfrm>
              <a:off x="4314352" y="2442337"/>
              <a:ext cx="599707" cy="748888"/>
              <a:chOff x="4314352" y="2442337"/>
              <a:chExt cx="599707" cy="748888"/>
            </a:xfrm>
            <a:grpFill/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18CF2253-0D2A-4B81-A549-1B6806774212}"/>
                  </a:ext>
                </a:extLst>
              </p:cNvPr>
              <p:cNvGrpSpPr/>
              <p:nvPr/>
            </p:nvGrpSpPr>
            <p:grpSpPr>
              <a:xfrm>
                <a:off x="4413349" y="2442337"/>
                <a:ext cx="434187" cy="501714"/>
                <a:chOff x="3401113" y="2579913"/>
                <a:chExt cx="721154" cy="83331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AD5D8DA7-BEFA-4753-96DE-924E48A31B71}"/>
                    </a:ext>
                  </a:extLst>
                </p:cNvPr>
                <p:cNvSpPr/>
                <p:nvPr/>
              </p:nvSpPr>
              <p:spPr>
                <a:xfrm>
                  <a:off x="3401113" y="2759865"/>
                  <a:ext cx="721154" cy="653360"/>
                </a:xfrm>
                <a:custGeom>
                  <a:avLst/>
                  <a:gdLst>
                    <a:gd name="connsiteX0" fmla="*/ 361249 w 721154"/>
                    <a:gd name="connsiteY0" fmla="*/ 605661 h 653360"/>
                    <a:gd name="connsiteX1" fmla="*/ 436453 w 721154"/>
                    <a:gd name="connsiteY1" fmla="*/ 641920 h 653360"/>
                    <a:gd name="connsiteX2" fmla="*/ 531801 w 721154"/>
                    <a:gd name="connsiteY2" fmla="*/ 644606 h 653360"/>
                    <a:gd name="connsiteX3" fmla="*/ 589548 w 721154"/>
                    <a:gd name="connsiteY3" fmla="*/ 611033 h 653360"/>
                    <a:gd name="connsiteX4" fmla="*/ 703697 w 721154"/>
                    <a:gd name="connsiteY4" fmla="*/ 432423 h 653360"/>
                    <a:gd name="connsiteX5" fmla="*/ 721155 w 721154"/>
                    <a:gd name="connsiteY5" fmla="*/ 296787 h 653360"/>
                    <a:gd name="connsiteX6" fmla="*/ 504943 w 721154"/>
                    <a:gd name="connsiteY6" fmla="*/ 0 h 653360"/>
                    <a:gd name="connsiteX7" fmla="*/ 409595 w 721154"/>
                    <a:gd name="connsiteY7" fmla="*/ 28202 h 653360"/>
                    <a:gd name="connsiteX8" fmla="*/ 359906 w 721154"/>
                    <a:gd name="connsiteY8" fmla="*/ 47003 h 653360"/>
                    <a:gd name="connsiteX9" fmla="*/ 359906 w 721154"/>
                    <a:gd name="connsiteY9" fmla="*/ 47003 h 653360"/>
                    <a:gd name="connsiteX10" fmla="*/ 311560 w 721154"/>
                    <a:gd name="connsiteY10" fmla="*/ 28202 h 653360"/>
                    <a:gd name="connsiteX11" fmla="*/ 216212 w 721154"/>
                    <a:gd name="connsiteY11" fmla="*/ 0 h 653360"/>
                    <a:gd name="connsiteX12" fmla="*/ 0 w 721154"/>
                    <a:gd name="connsiteY12" fmla="*/ 296787 h 653360"/>
                    <a:gd name="connsiteX13" fmla="*/ 72518 w 721154"/>
                    <a:gd name="connsiteY13" fmla="*/ 549258 h 653360"/>
                    <a:gd name="connsiteX14" fmla="*/ 190696 w 721154"/>
                    <a:gd name="connsiteY14" fmla="*/ 645949 h 653360"/>
                    <a:gd name="connsiteX15" fmla="*/ 275301 w 721154"/>
                    <a:gd name="connsiteY15" fmla="*/ 643263 h 653360"/>
                    <a:gd name="connsiteX16" fmla="*/ 354534 w 721154"/>
                    <a:gd name="connsiteY16" fmla="*/ 605661 h 653360"/>
                    <a:gd name="connsiteX17" fmla="*/ 361249 w 721154"/>
                    <a:gd name="connsiteY17" fmla="*/ 605661 h 653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1154" h="653360">
                      <a:moveTo>
                        <a:pt x="361249" y="605661"/>
                      </a:moveTo>
                      <a:cubicBezTo>
                        <a:pt x="389451" y="608347"/>
                        <a:pt x="412280" y="629834"/>
                        <a:pt x="436453" y="641920"/>
                      </a:cubicBezTo>
                      <a:cubicBezTo>
                        <a:pt x="465998" y="656693"/>
                        <a:pt x="499571" y="656693"/>
                        <a:pt x="531801" y="644606"/>
                      </a:cubicBezTo>
                      <a:cubicBezTo>
                        <a:pt x="551945" y="635206"/>
                        <a:pt x="572089" y="624462"/>
                        <a:pt x="589548" y="611033"/>
                      </a:cubicBezTo>
                      <a:cubicBezTo>
                        <a:pt x="644608" y="565373"/>
                        <a:pt x="686239" y="502256"/>
                        <a:pt x="703697" y="432423"/>
                      </a:cubicBezTo>
                      <a:cubicBezTo>
                        <a:pt x="715783" y="388107"/>
                        <a:pt x="721155" y="343790"/>
                        <a:pt x="721155" y="296787"/>
                      </a:cubicBezTo>
                      <a:cubicBezTo>
                        <a:pt x="721155" y="13429"/>
                        <a:pt x="534487" y="0"/>
                        <a:pt x="504943" y="0"/>
                      </a:cubicBezTo>
                      <a:cubicBezTo>
                        <a:pt x="471369" y="1343"/>
                        <a:pt x="439139" y="10743"/>
                        <a:pt x="409595" y="28202"/>
                      </a:cubicBezTo>
                      <a:cubicBezTo>
                        <a:pt x="394822" y="37602"/>
                        <a:pt x="377364" y="44317"/>
                        <a:pt x="359906" y="47003"/>
                      </a:cubicBezTo>
                      <a:lnTo>
                        <a:pt x="359906" y="47003"/>
                      </a:lnTo>
                      <a:cubicBezTo>
                        <a:pt x="342448" y="44317"/>
                        <a:pt x="326333" y="37602"/>
                        <a:pt x="311560" y="28202"/>
                      </a:cubicBezTo>
                      <a:cubicBezTo>
                        <a:pt x="283359" y="10743"/>
                        <a:pt x="251128" y="1343"/>
                        <a:pt x="216212" y="0"/>
                      </a:cubicBezTo>
                      <a:cubicBezTo>
                        <a:pt x="186668" y="0"/>
                        <a:pt x="0" y="13429"/>
                        <a:pt x="0" y="296787"/>
                      </a:cubicBezTo>
                      <a:cubicBezTo>
                        <a:pt x="0" y="385421"/>
                        <a:pt x="20144" y="478083"/>
                        <a:pt x="72518" y="549258"/>
                      </a:cubicBezTo>
                      <a:cubicBezTo>
                        <a:pt x="102063" y="590889"/>
                        <a:pt x="142351" y="624462"/>
                        <a:pt x="190696" y="645949"/>
                      </a:cubicBezTo>
                      <a:cubicBezTo>
                        <a:pt x="218898" y="655350"/>
                        <a:pt x="248443" y="655350"/>
                        <a:pt x="275301" y="643263"/>
                      </a:cubicBezTo>
                      <a:cubicBezTo>
                        <a:pt x="303503" y="632520"/>
                        <a:pt x="322304" y="608347"/>
                        <a:pt x="354534" y="605661"/>
                      </a:cubicBezTo>
                      <a:cubicBezTo>
                        <a:pt x="355877" y="605661"/>
                        <a:pt x="355877" y="605661"/>
                        <a:pt x="361249" y="605661"/>
                      </a:cubicBezTo>
                      <a:close/>
                    </a:path>
                  </a:pathLst>
                </a:custGeom>
                <a:grpFill/>
                <a:ln w="17859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00830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85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F5AAF699-5989-431C-956F-0C046E25F383}"/>
                    </a:ext>
                  </a:extLst>
                </p:cNvPr>
                <p:cNvSpPr/>
                <p:nvPr/>
              </p:nvSpPr>
              <p:spPr>
                <a:xfrm>
                  <a:off x="3630755" y="2579913"/>
                  <a:ext cx="264027" cy="225612"/>
                </a:xfrm>
                <a:custGeom>
                  <a:avLst/>
                  <a:gdLst>
                    <a:gd name="connsiteX0" fmla="*/ 0 w 264027"/>
                    <a:gd name="connsiteY0" fmla="*/ 123550 h 225612"/>
                    <a:gd name="connsiteX1" fmla="*/ 130264 w 264027"/>
                    <a:gd name="connsiteY1" fmla="*/ 225612 h 225612"/>
                    <a:gd name="connsiteX2" fmla="*/ 251128 w 264027"/>
                    <a:gd name="connsiteY2" fmla="*/ 0 h 225612"/>
                    <a:gd name="connsiteX3" fmla="*/ 130264 w 264027"/>
                    <a:gd name="connsiteY3" fmla="*/ 225612 h 225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027" h="225612">
                      <a:moveTo>
                        <a:pt x="0" y="123550"/>
                      </a:moveTo>
                      <a:cubicBezTo>
                        <a:pt x="126236" y="102063"/>
                        <a:pt x="130264" y="225612"/>
                        <a:pt x="130264" y="225612"/>
                      </a:cubicBezTo>
                      <a:cubicBezTo>
                        <a:pt x="130264" y="225612"/>
                        <a:pt x="108778" y="75204"/>
                        <a:pt x="251128" y="0"/>
                      </a:cubicBezTo>
                      <a:cubicBezTo>
                        <a:pt x="251128" y="0"/>
                        <a:pt x="322304" y="131607"/>
                        <a:pt x="130264" y="225612"/>
                      </a:cubicBezTo>
                    </a:path>
                  </a:pathLst>
                </a:custGeom>
                <a:grpFill/>
                <a:ln w="17859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00830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85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8986D49C-0E82-44BE-AB7F-BA9FA8B6AD27}"/>
                  </a:ext>
                </a:extLst>
              </p:cNvPr>
              <p:cNvSpPr/>
              <p:nvPr/>
            </p:nvSpPr>
            <p:spPr>
              <a:xfrm>
                <a:off x="4314352" y="2591518"/>
                <a:ext cx="599707" cy="599707"/>
              </a:xfrm>
              <a:prstGeom prst="ellipse">
                <a:avLst/>
              </a:prstGeom>
              <a:grpFill/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834" tIns="50417" rIns="100834" bIns="5041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08309" eaLnBrk="1" fontAlgn="auto" hangingPunct="1">
                  <a:spcBef>
                    <a:spcPts val="331"/>
                  </a:spcBef>
                  <a:spcAft>
                    <a:spcPts val="331"/>
                  </a:spcAft>
                  <a:defRPr/>
                </a:pPr>
                <a:endParaRPr lang="en-US" sz="1764" dirty="0" err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E425D9B6-F2F9-45F8-934C-A844C35BE0F8}"/>
              </a:ext>
            </a:extLst>
          </p:cNvPr>
          <p:cNvSpPr>
            <a:spLocks noChangeAspect="1"/>
          </p:cNvSpPr>
          <p:nvPr/>
        </p:nvSpPr>
        <p:spPr>
          <a:xfrm>
            <a:off x="10865098" y="1414929"/>
            <a:ext cx="1340356" cy="1340354"/>
          </a:xfrm>
          <a:prstGeom prst="ellipse">
            <a:avLst/>
          </a:prstGeom>
          <a:solidFill>
            <a:srgbClr val="1F4E79"/>
          </a:solidFill>
          <a:ln w="31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4" tIns="50417" rIns="100834" bIns="504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08309" eaLnBrk="1" fontAlgn="auto" hangingPunct="1">
              <a:spcBef>
                <a:spcPts val="331"/>
              </a:spcBef>
              <a:spcAft>
                <a:spcPts val="331"/>
              </a:spcAft>
              <a:defRPr/>
            </a:pPr>
            <a:endParaRPr lang="en-US" sz="1764" dirty="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04E7BD5-3343-4150-BECF-6334B93CF90B}"/>
              </a:ext>
            </a:extLst>
          </p:cNvPr>
          <p:cNvSpPr/>
          <p:nvPr/>
        </p:nvSpPr>
        <p:spPr>
          <a:xfrm>
            <a:off x="11061389" y="1612091"/>
            <a:ext cx="947775" cy="903346"/>
          </a:xfrm>
          <a:custGeom>
            <a:avLst/>
            <a:gdLst>
              <a:gd name="connsiteX0" fmla="*/ 806735 w 859477"/>
              <a:gd name="connsiteY0" fmla="*/ 568091 h 819187"/>
              <a:gd name="connsiteX1" fmla="*/ 805998 w 859477"/>
              <a:gd name="connsiteY1" fmla="*/ 567853 h 819187"/>
              <a:gd name="connsiteX2" fmla="*/ 667109 w 859477"/>
              <a:gd name="connsiteY2" fmla="*/ 526647 h 819187"/>
              <a:gd name="connsiteX3" fmla="*/ 660422 w 859477"/>
              <a:gd name="connsiteY3" fmla="*/ 520165 h 819187"/>
              <a:gd name="connsiteX4" fmla="*/ 660422 w 859477"/>
              <a:gd name="connsiteY4" fmla="*/ 478978 h 819187"/>
              <a:gd name="connsiteX5" fmla="*/ 660340 w 859477"/>
              <a:gd name="connsiteY5" fmla="*/ 477336 h 819187"/>
              <a:gd name="connsiteX6" fmla="*/ 713289 w 859477"/>
              <a:gd name="connsiteY6" fmla="*/ 446976 h 819187"/>
              <a:gd name="connsiteX7" fmla="*/ 714189 w 859477"/>
              <a:gd name="connsiteY7" fmla="*/ 446420 h 819187"/>
              <a:gd name="connsiteX8" fmla="*/ 756885 w 859477"/>
              <a:gd name="connsiteY8" fmla="*/ 369969 h 819187"/>
              <a:gd name="connsiteX9" fmla="*/ 756934 w 859477"/>
              <a:gd name="connsiteY9" fmla="*/ 368688 h 819187"/>
              <a:gd name="connsiteX10" fmla="*/ 756934 w 859477"/>
              <a:gd name="connsiteY10" fmla="*/ 351280 h 819187"/>
              <a:gd name="connsiteX11" fmla="*/ 799495 w 859477"/>
              <a:gd name="connsiteY11" fmla="*/ 294348 h 819187"/>
              <a:gd name="connsiteX12" fmla="*/ 786474 w 859477"/>
              <a:gd name="connsiteY12" fmla="*/ 257307 h 819187"/>
              <a:gd name="connsiteX13" fmla="*/ 808681 w 859477"/>
              <a:gd name="connsiteY13" fmla="*/ 264826 h 819187"/>
              <a:gd name="connsiteX14" fmla="*/ 814437 w 859477"/>
              <a:gd name="connsiteY14" fmla="*/ 265845 h 819187"/>
              <a:gd name="connsiteX15" fmla="*/ 827797 w 859477"/>
              <a:gd name="connsiteY15" fmla="*/ 259226 h 819187"/>
              <a:gd name="connsiteX16" fmla="*/ 828106 w 859477"/>
              <a:gd name="connsiteY16" fmla="*/ 239308 h 819187"/>
              <a:gd name="connsiteX17" fmla="*/ 750409 w 859477"/>
              <a:gd name="connsiteY17" fmla="*/ 130404 h 819187"/>
              <a:gd name="connsiteX18" fmla="*/ 750409 w 859477"/>
              <a:gd name="connsiteY18" fmla="*/ 49069 h 819187"/>
              <a:gd name="connsiteX19" fmla="*/ 739610 w 859477"/>
              <a:gd name="connsiteY19" fmla="*/ 33387 h 819187"/>
              <a:gd name="connsiteX20" fmla="*/ 569132 w 859477"/>
              <a:gd name="connsiteY20" fmla="*/ 0 h 819187"/>
              <a:gd name="connsiteX21" fmla="*/ 398653 w 859477"/>
              <a:gd name="connsiteY21" fmla="*/ 33387 h 819187"/>
              <a:gd name="connsiteX22" fmla="*/ 387854 w 859477"/>
              <a:gd name="connsiteY22" fmla="*/ 49069 h 819187"/>
              <a:gd name="connsiteX23" fmla="*/ 387854 w 859477"/>
              <a:gd name="connsiteY23" fmla="*/ 130429 h 819187"/>
              <a:gd name="connsiteX24" fmla="*/ 310510 w 859477"/>
              <a:gd name="connsiteY24" fmla="*/ 239344 h 819187"/>
              <a:gd name="connsiteX25" fmla="*/ 310850 w 859477"/>
              <a:gd name="connsiteY25" fmla="*/ 259244 h 819187"/>
              <a:gd name="connsiteX26" fmla="*/ 329955 w 859477"/>
              <a:gd name="connsiteY26" fmla="*/ 264831 h 819187"/>
              <a:gd name="connsiteX27" fmla="*/ 351664 w 859477"/>
              <a:gd name="connsiteY27" fmla="*/ 257472 h 819187"/>
              <a:gd name="connsiteX28" fmla="*/ 338767 w 859477"/>
              <a:gd name="connsiteY28" fmla="*/ 294352 h 819187"/>
              <a:gd name="connsiteX29" fmla="*/ 381329 w 859477"/>
              <a:gd name="connsiteY29" fmla="*/ 351284 h 819187"/>
              <a:gd name="connsiteX30" fmla="*/ 381329 w 859477"/>
              <a:gd name="connsiteY30" fmla="*/ 368691 h 819187"/>
              <a:gd name="connsiteX31" fmla="*/ 381378 w 859477"/>
              <a:gd name="connsiteY31" fmla="*/ 369970 h 819187"/>
              <a:gd name="connsiteX32" fmla="*/ 423767 w 859477"/>
              <a:gd name="connsiteY32" fmla="*/ 446423 h 819187"/>
              <a:gd name="connsiteX33" fmla="*/ 424687 w 859477"/>
              <a:gd name="connsiteY33" fmla="*/ 446989 h 819187"/>
              <a:gd name="connsiteX34" fmla="*/ 478247 w 859477"/>
              <a:gd name="connsiteY34" fmla="*/ 477608 h 819187"/>
              <a:gd name="connsiteX35" fmla="*/ 478178 w 859477"/>
              <a:gd name="connsiteY35" fmla="*/ 478979 h 819187"/>
              <a:gd name="connsiteX36" fmla="*/ 478178 w 859477"/>
              <a:gd name="connsiteY36" fmla="*/ 512670 h 819187"/>
              <a:gd name="connsiteX37" fmla="*/ 477903 w 859477"/>
              <a:gd name="connsiteY37" fmla="*/ 515623 h 819187"/>
              <a:gd name="connsiteX38" fmla="*/ 477903 w 859477"/>
              <a:gd name="connsiteY38" fmla="*/ 519672 h 819187"/>
              <a:gd name="connsiteX39" fmla="*/ 471153 w 859477"/>
              <a:gd name="connsiteY39" fmla="*/ 526648 h 819187"/>
              <a:gd name="connsiteX40" fmla="*/ 332141 w 859477"/>
              <a:gd name="connsiteY40" fmla="*/ 567853 h 819187"/>
              <a:gd name="connsiteX41" fmla="*/ 331397 w 859477"/>
              <a:gd name="connsiteY41" fmla="*/ 568093 h 819187"/>
              <a:gd name="connsiteX42" fmla="*/ 278659 w 859477"/>
              <a:gd name="connsiteY42" fmla="*/ 639120 h 819187"/>
              <a:gd name="connsiteX43" fmla="*/ 278659 w 859477"/>
              <a:gd name="connsiteY43" fmla="*/ 785614 h 819187"/>
              <a:gd name="connsiteX44" fmla="*/ 171224 w 859477"/>
              <a:gd name="connsiteY44" fmla="*/ 785614 h 819187"/>
              <a:gd name="connsiteX45" fmla="*/ 171224 w 859477"/>
              <a:gd name="connsiteY45" fmla="*/ 621105 h 819187"/>
              <a:gd name="connsiteX46" fmla="*/ 203119 w 859477"/>
              <a:gd name="connsiteY46" fmla="*/ 621105 h 819187"/>
              <a:gd name="connsiteX47" fmla="*/ 261872 w 859477"/>
              <a:gd name="connsiteY47" fmla="*/ 562352 h 819187"/>
              <a:gd name="connsiteX48" fmla="*/ 261872 w 859477"/>
              <a:gd name="connsiteY48" fmla="*/ 332305 h 819187"/>
              <a:gd name="connsiteX49" fmla="*/ 245085 w 859477"/>
              <a:gd name="connsiteY49" fmla="*/ 315518 h 819187"/>
              <a:gd name="connsiteX50" fmla="*/ 228299 w 859477"/>
              <a:gd name="connsiteY50" fmla="*/ 332305 h 819187"/>
              <a:gd name="connsiteX51" fmla="*/ 228299 w 859477"/>
              <a:gd name="connsiteY51" fmla="*/ 562352 h 819187"/>
              <a:gd name="connsiteX52" fmla="*/ 203119 w 859477"/>
              <a:gd name="connsiteY52" fmla="*/ 587532 h 819187"/>
              <a:gd name="connsiteX53" fmla="*/ 185850 w 859477"/>
              <a:gd name="connsiteY53" fmla="*/ 587532 h 819187"/>
              <a:gd name="connsiteX54" fmla="*/ 185850 w 859477"/>
              <a:gd name="connsiteY54" fmla="*/ 330748 h 819187"/>
              <a:gd name="connsiteX55" fmla="*/ 169063 w 859477"/>
              <a:gd name="connsiteY55" fmla="*/ 313962 h 819187"/>
              <a:gd name="connsiteX56" fmla="*/ 152277 w 859477"/>
              <a:gd name="connsiteY56" fmla="*/ 330748 h 819187"/>
              <a:gd name="connsiteX57" fmla="*/ 152277 w 859477"/>
              <a:gd name="connsiteY57" fmla="*/ 587532 h 819187"/>
              <a:gd name="connsiteX58" fmla="*/ 109827 w 859477"/>
              <a:gd name="connsiteY58" fmla="*/ 587532 h 819187"/>
              <a:gd name="connsiteX59" fmla="*/ 109827 w 859477"/>
              <a:gd name="connsiteY59" fmla="*/ 330748 h 819187"/>
              <a:gd name="connsiteX60" fmla="*/ 93040 w 859477"/>
              <a:gd name="connsiteY60" fmla="*/ 313962 h 819187"/>
              <a:gd name="connsiteX61" fmla="*/ 76253 w 859477"/>
              <a:gd name="connsiteY61" fmla="*/ 330748 h 819187"/>
              <a:gd name="connsiteX62" fmla="*/ 76253 w 859477"/>
              <a:gd name="connsiteY62" fmla="*/ 587532 h 819187"/>
              <a:gd name="connsiteX63" fmla="*/ 58753 w 859477"/>
              <a:gd name="connsiteY63" fmla="*/ 587532 h 819187"/>
              <a:gd name="connsiteX64" fmla="*/ 33573 w 859477"/>
              <a:gd name="connsiteY64" fmla="*/ 562352 h 819187"/>
              <a:gd name="connsiteX65" fmla="*/ 33573 w 859477"/>
              <a:gd name="connsiteY65" fmla="*/ 332305 h 819187"/>
              <a:gd name="connsiteX66" fmla="*/ 16787 w 859477"/>
              <a:gd name="connsiteY66" fmla="*/ 315518 h 819187"/>
              <a:gd name="connsiteX67" fmla="*/ 0 w 859477"/>
              <a:gd name="connsiteY67" fmla="*/ 332305 h 819187"/>
              <a:gd name="connsiteX68" fmla="*/ 0 w 859477"/>
              <a:gd name="connsiteY68" fmla="*/ 562352 h 819187"/>
              <a:gd name="connsiteX69" fmla="*/ 58753 w 859477"/>
              <a:gd name="connsiteY69" fmla="*/ 621105 h 819187"/>
              <a:gd name="connsiteX70" fmla="*/ 90648 w 859477"/>
              <a:gd name="connsiteY70" fmla="*/ 621105 h 819187"/>
              <a:gd name="connsiteX71" fmla="*/ 90648 w 859477"/>
              <a:gd name="connsiteY71" fmla="*/ 785614 h 819187"/>
              <a:gd name="connsiteX72" fmla="*/ 67121 w 859477"/>
              <a:gd name="connsiteY72" fmla="*/ 785614 h 819187"/>
              <a:gd name="connsiteX73" fmla="*/ 50335 w 859477"/>
              <a:gd name="connsiteY73" fmla="*/ 802401 h 819187"/>
              <a:gd name="connsiteX74" fmla="*/ 67121 w 859477"/>
              <a:gd name="connsiteY74" fmla="*/ 819187 h 819187"/>
              <a:gd name="connsiteX75" fmla="*/ 842690 w 859477"/>
              <a:gd name="connsiteY75" fmla="*/ 819187 h 819187"/>
              <a:gd name="connsiteX76" fmla="*/ 859477 w 859477"/>
              <a:gd name="connsiteY76" fmla="*/ 802401 h 819187"/>
              <a:gd name="connsiteX77" fmla="*/ 859477 w 859477"/>
              <a:gd name="connsiteY77" fmla="*/ 639120 h 819187"/>
              <a:gd name="connsiteX78" fmla="*/ 806735 w 859477"/>
              <a:gd name="connsiteY78" fmla="*/ 568091 h 819187"/>
              <a:gd name="connsiteX79" fmla="*/ 137651 w 859477"/>
              <a:gd name="connsiteY79" fmla="*/ 785614 h 819187"/>
              <a:gd name="connsiteX80" fmla="*/ 124221 w 859477"/>
              <a:gd name="connsiteY80" fmla="*/ 785614 h 819187"/>
              <a:gd name="connsiteX81" fmla="*/ 124221 w 859477"/>
              <a:gd name="connsiteY81" fmla="*/ 621105 h 819187"/>
              <a:gd name="connsiteX82" fmla="*/ 137651 w 859477"/>
              <a:gd name="connsiteY82" fmla="*/ 621105 h 819187"/>
              <a:gd name="connsiteX83" fmla="*/ 137651 w 859477"/>
              <a:gd name="connsiteY83" fmla="*/ 785614 h 819187"/>
              <a:gd name="connsiteX84" fmla="*/ 421429 w 859477"/>
              <a:gd name="connsiteY84" fmla="*/ 60952 h 819187"/>
              <a:gd name="connsiteX85" fmla="*/ 569132 w 859477"/>
              <a:gd name="connsiteY85" fmla="*/ 33573 h 819187"/>
              <a:gd name="connsiteX86" fmla="*/ 716832 w 859477"/>
              <a:gd name="connsiteY86" fmla="*/ 60961 h 819187"/>
              <a:gd name="connsiteX87" fmla="*/ 716832 w 859477"/>
              <a:gd name="connsiteY87" fmla="*/ 114696 h 819187"/>
              <a:gd name="connsiteX88" fmla="*/ 565209 w 859477"/>
              <a:gd name="connsiteY88" fmla="*/ 101589 h 819187"/>
              <a:gd name="connsiteX89" fmla="*/ 421429 w 859477"/>
              <a:gd name="connsiteY89" fmla="*/ 114260 h 819187"/>
              <a:gd name="connsiteX90" fmla="*/ 421429 w 859477"/>
              <a:gd name="connsiteY90" fmla="*/ 60952 h 819187"/>
              <a:gd name="connsiteX91" fmla="*/ 414924 w 859477"/>
              <a:gd name="connsiteY91" fmla="*/ 150297 h 819187"/>
              <a:gd name="connsiteX92" fmla="*/ 565209 w 859477"/>
              <a:gd name="connsiteY92" fmla="*/ 135163 h 819187"/>
              <a:gd name="connsiteX93" fmla="*/ 723520 w 859477"/>
              <a:gd name="connsiteY93" fmla="*/ 150529 h 819187"/>
              <a:gd name="connsiteX94" fmla="*/ 771607 w 859477"/>
              <a:gd name="connsiteY94" fmla="*/ 217932 h 819187"/>
              <a:gd name="connsiteX95" fmla="*/ 569316 w 859477"/>
              <a:gd name="connsiteY95" fmla="*/ 192491 h 819187"/>
              <a:gd name="connsiteX96" fmla="*/ 366861 w 859477"/>
              <a:gd name="connsiteY96" fmla="*/ 217978 h 819187"/>
              <a:gd name="connsiteX97" fmla="*/ 414924 w 859477"/>
              <a:gd name="connsiteY97" fmla="*/ 150297 h 819187"/>
              <a:gd name="connsiteX98" fmla="*/ 441853 w 859477"/>
              <a:gd name="connsiteY98" fmla="*/ 418128 h 819187"/>
              <a:gd name="connsiteX99" fmla="*/ 414904 w 859477"/>
              <a:gd name="connsiteY99" fmla="*/ 368022 h 819187"/>
              <a:gd name="connsiteX100" fmla="*/ 414904 w 859477"/>
              <a:gd name="connsiteY100" fmla="*/ 336914 h 819187"/>
              <a:gd name="connsiteX101" fmla="*/ 398117 w 859477"/>
              <a:gd name="connsiteY101" fmla="*/ 320128 h 819187"/>
              <a:gd name="connsiteX102" fmla="*/ 372342 w 859477"/>
              <a:gd name="connsiteY102" fmla="*/ 294352 h 819187"/>
              <a:gd name="connsiteX103" fmla="*/ 398117 w 859477"/>
              <a:gd name="connsiteY103" fmla="*/ 268576 h 819187"/>
              <a:gd name="connsiteX104" fmla="*/ 414884 w 859477"/>
              <a:gd name="connsiteY104" fmla="*/ 252613 h 819187"/>
              <a:gd name="connsiteX105" fmla="*/ 415455 w 859477"/>
              <a:gd name="connsiteY105" fmla="*/ 240984 h 819187"/>
              <a:gd name="connsiteX106" fmla="*/ 569316 w 859477"/>
              <a:gd name="connsiteY106" fmla="*/ 226065 h 819187"/>
              <a:gd name="connsiteX107" fmla="*/ 723359 w 859477"/>
              <a:gd name="connsiteY107" fmla="*/ 241019 h 819187"/>
              <a:gd name="connsiteX108" fmla="*/ 723359 w 859477"/>
              <a:gd name="connsiteY108" fmla="*/ 251789 h 819187"/>
              <a:gd name="connsiteX109" fmla="*/ 740146 w 859477"/>
              <a:gd name="connsiteY109" fmla="*/ 268576 h 819187"/>
              <a:gd name="connsiteX110" fmla="*/ 765920 w 859477"/>
              <a:gd name="connsiteY110" fmla="*/ 294352 h 819187"/>
              <a:gd name="connsiteX111" fmla="*/ 740146 w 859477"/>
              <a:gd name="connsiteY111" fmla="*/ 320128 h 819187"/>
              <a:gd name="connsiteX112" fmla="*/ 723359 w 859477"/>
              <a:gd name="connsiteY112" fmla="*/ 336914 h 819187"/>
              <a:gd name="connsiteX113" fmla="*/ 723359 w 859477"/>
              <a:gd name="connsiteY113" fmla="*/ 368018 h 819187"/>
              <a:gd name="connsiteX114" fmla="*/ 696096 w 859477"/>
              <a:gd name="connsiteY114" fmla="*/ 418133 h 819187"/>
              <a:gd name="connsiteX115" fmla="*/ 594003 w 859477"/>
              <a:gd name="connsiteY115" fmla="*/ 476671 h 819187"/>
              <a:gd name="connsiteX116" fmla="*/ 593103 w 859477"/>
              <a:gd name="connsiteY116" fmla="*/ 477227 h 819187"/>
              <a:gd name="connsiteX117" fmla="*/ 545164 w 859477"/>
              <a:gd name="connsiteY117" fmla="*/ 477227 h 819187"/>
              <a:gd name="connsiteX118" fmla="*/ 544244 w 859477"/>
              <a:gd name="connsiteY118" fmla="*/ 476661 h 819187"/>
              <a:gd name="connsiteX119" fmla="*/ 441853 w 859477"/>
              <a:gd name="connsiteY119" fmla="*/ 418128 h 819187"/>
              <a:gd name="connsiteX120" fmla="*/ 626846 w 859477"/>
              <a:gd name="connsiteY120" fmla="*/ 521159 h 819187"/>
              <a:gd name="connsiteX121" fmla="*/ 626846 w 859477"/>
              <a:gd name="connsiteY121" fmla="*/ 532008 h 819187"/>
              <a:gd name="connsiteX122" fmla="*/ 569375 w 859477"/>
              <a:gd name="connsiteY122" fmla="*/ 589221 h 819187"/>
              <a:gd name="connsiteX123" fmla="*/ 511753 w 859477"/>
              <a:gd name="connsiteY123" fmla="*/ 531997 h 819187"/>
              <a:gd name="connsiteX124" fmla="*/ 511753 w 859477"/>
              <a:gd name="connsiteY124" fmla="*/ 496761 h 819187"/>
              <a:gd name="connsiteX125" fmla="*/ 527138 w 859477"/>
              <a:gd name="connsiteY125" fmla="*/ 505554 h 819187"/>
              <a:gd name="connsiteX126" fmla="*/ 569133 w 859477"/>
              <a:gd name="connsiteY126" fmla="*/ 518216 h 819187"/>
              <a:gd name="connsiteX127" fmla="*/ 611135 w 859477"/>
              <a:gd name="connsiteY127" fmla="*/ 505548 h 819187"/>
              <a:gd name="connsiteX128" fmla="*/ 626846 w 859477"/>
              <a:gd name="connsiteY128" fmla="*/ 496540 h 819187"/>
              <a:gd name="connsiteX129" fmla="*/ 626846 w 859477"/>
              <a:gd name="connsiteY129" fmla="*/ 514389 h 819187"/>
              <a:gd name="connsiteX130" fmla="*/ 626784 w 859477"/>
              <a:gd name="connsiteY130" fmla="*/ 515623 h 819187"/>
              <a:gd name="connsiteX131" fmla="*/ 626784 w 859477"/>
              <a:gd name="connsiteY131" fmla="*/ 519672 h 819187"/>
              <a:gd name="connsiteX132" fmla="*/ 626846 w 859477"/>
              <a:gd name="connsiteY132" fmla="*/ 521159 h 819187"/>
              <a:gd name="connsiteX133" fmla="*/ 357485 w 859477"/>
              <a:gd name="connsiteY133" fmla="*/ 785614 h 819187"/>
              <a:gd name="connsiteX134" fmla="*/ 312232 w 859477"/>
              <a:gd name="connsiteY134" fmla="*/ 785614 h 819187"/>
              <a:gd name="connsiteX135" fmla="*/ 312232 w 859477"/>
              <a:gd name="connsiteY135" fmla="*/ 639120 h 819187"/>
              <a:gd name="connsiteX136" fmla="*/ 342090 w 859477"/>
              <a:gd name="connsiteY136" fmla="*/ 599920 h 819187"/>
              <a:gd name="connsiteX137" fmla="*/ 357485 w 859477"/>
              <a:gd name="connsiteY137" fmla="*/ 595358 h 819187"/>
              <a:gd name="connsiteX138" fmla="*/ 357485 w 859477"/>
              <a:gd name="connsiteY138" fmla="*/ 785614 h 819187"/>
              <a:gd name="connsiteX139" fmla="*/ 747006 w 859477"/>
              <a:gd name="connsiteY139" fmla="*/ 785614 h 819187"/>
              <a:gd name="connsiteX140" fmla="*/ 727376 w 859477"/>
              <a:gd name="connsiteY140" fmla="*/ 785614 h 819187"/>
              <a:gd name="connsiteX141" fmla="*/ 727376 w 859477"/>
              <a:gd name="connsiteY141" fmla="*/ 667512 h 819187"/>
              <a:gd name="connsiteX142" fmla="*/ 710589 w 859477"/>
              <a:gd name="connsiteY142" fmla="*/ 650725 h 819187"/>
              <a:gd name="connsiteX143" fmla="*/ 693803 w 859477"/>
              <a:gd name="connsiteY143" fmla="*/ 667512 h 819187"/>
              <a:gd name="connsiteX144" fmla="*/ 693803 w 859477"/>
              <a:gd name="connsiteY144" fmla="*/ 785614 h 819187"/>
              <a:gd name="connsiteX145" fmla="*/ 444262 w 859477"/>
              <a:gd name="connsiteY145" fmla="*/ 785614 h 819187"/>
              <a:gd name="connsiteX146" fmla="*/ 444262 w 859477"/>
              <a:gd name="connsiteY146" fmla="*/ 667512 h 819187"/>
              <a:gd name="connsiteX147" fmla="*/ 427476 w 859477"/>
              <a:gd name="connsiteY147" fmla="*/ 650725 h 819187"/>
              <a:gd name="connsiteX148" fmla="*/ 410689 w 859477"/>
              <a:gd name="connsiteY148" fmla="*/ 667512 h 819187"/>
              <a:gd name="connsiteX149" fmla="*/ 410689 w 859477"/>
              <a:gd name="connsiteY149" fmla="*/ 785614 h 819187"/>
              <a:gd name="connsiteX150" fmla="*/ 391059 w 859477"/>
              <a:gd name="connsiteY150" fmla="*/ 785614 h 819187"/>
              <a:gd name="connsiteX151" fmla="*/ 391059 w 859477"/>
              <a:gd name="connsiteY151" fmla="*/ 585407 h 819187"/>
              <a:gd name="connsiteX152" fmla="*/ 481138 w 859477"/>
              <a:gd name="connsiteY152" fmla="*/ 558706 h 819187"/>
              <a:gd name="connsiteX153" fmla="*/ 481881 w 859477"/>
              <a:gd name="connsiteY153" fmla="*/ 558466 h 819187"/>
              <a:gd name="connsiteX154" fmla="*/ 488094 w 859477"/>
              <a:gd name="connsiteY154" fmla="*/ 555817 h 819187"/>
              <a:gd name="connsiteX155" fmla="*/ 557561 w 859477"/>
              <a:gd name="connsiteY155" fmla="*/ 624801 h 819187"/>
              <a:gd name="connsiteX156" fmla="*/ 569390 w 859477"/>
              <a:gd name="connsiteY156" fmla="*/ 629676 h 819187"/>
              <a:gd name="connsiteX157" fmla="*/ 581233 w 859477"/>
              <a:gd name="connsiteY157" fmla="*/ 624786 h 819187"/>
              <a:gd name="connsiteX158" fmla="*/ 650404 w 859477"/>
              <a:gd name="connsiteY158" fmla="*/ 555928 h 819187"/>
              <a:gd name="connsiteX159" fmla="*/ 656382 w 859477"/>
              <a:gd name="connsiteY159" fmla="*/ 558466 h 819187"/>
              <a:gd name="connsiteX160" fmla="*/ 657119 w 859477"/>
              <a:gd name="connsiteY160" fmla="*/ 558704 h 819187"/>
              <a:gd name="connsiteX161" fmla="*/ 747006 w 859477"/>
              <a:gd name="connsiteY161" fmla="*/ 585371 h 819187"/>
              <a:gd name="connsiteX162" fmla="*/ 747006 w 859477"/>
              <a:gd name="connsiteY162" fmla="*/ 785614 h 819187"/>
              <a:gd name="connsiteX163" fmla="*/ 825904 w 859477"/>
              <a:gd name="connsiteY163" fmla="*/ 785614 h 819187"/>
              <a:gd name="connsiteX164" fmla="*/ 780580 w 859477"/>
              <a:gd name="connsiteY164" fmla="*/ 785614 h 819187"/>
              <a:gd name="connsiteX165" fmla="*/ 780580 w 859477"/>
              <a:gd name="connsiteY165" fmla="*/ 595331 h 819187"/>
              <a:gd name="connsiteX166" fmla="*/ 796045 w 859477"/>
              <a:gd name="connsiteY166" fmla="*/ 599919 h 819187"/>
              <a:gd name="connsiteX167" fmla="*/ 825904 w 859477"/>
              <a:gd name="connsiteY167" fmla="*/ 639120 h 819187"/>
              <a:gd name="connsiteX168" fmla="*/ 825904 w 859477"/>
              <a:gd name="connsiteY168" fmla="*/ 785614 h 81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859477" h="819187">
                <a:moveTo>
                  <a:pt x="806735" y="568091"/>
                </a:moveTo>
                <a:cubicBezTo>
                  <a:pt x="806490" y="568007"/>
                  <a:pt x="806245" y="567927"/>
                  <a:pt x="805998" y="567853"/>
                </a:cubicBezTo>
                <a:lnTo>
                  <a:pt x="667109" y="526647"/>
                </a:lnTo>
                <a:cubicBezTo>
                  <a:pt x="663365" y="525260"/>
                  <a:pt x="660736" y="522678"/>
                  <a:pt x="660422" y="520165"/>
                </a:cubicBezTo>
                <a:lnTo>
                  <a:pt x="660422" y="478978"/>
                </a:lnTo>
                <a:cubicBezTo>
                  <a:pt x="660422" y="478424"/>
                  <a:pt x="660392" y="477877"/>
                  <a:pt x="660340" y="477336"/>
                </a:cubicBezTo>
                <a:lnTo>
                  <a:pt x="713289" y="446976"/>
                </a:lnTo>
                <a:cubicBezTo>
                  <a:pt x="713594" y="446801"/>
                  <a:pt x="713893" y="446615"/>
                  <a:pt x="714189" y="446420"/>
                </a:cubicBezTo>
                <a:cubicBezTo>
                  <a:pt x="738491" y="430370"/>
                  <a:pt x="754451" y="401791"/>
                  <a:pt x="756885" y="369969"/>
                </a:cubicBezTo>
                <a:cubicBezTo>
                  <a:pt x="756919" y="369542"/>
                  <a:pt x="756934" y="369116"/>
                  <a:pt x="756934" y="368688"/>
                </a:cubicBezTo>
                <a:lnTo>
                  <a:pt x="756934" y="351280"/>
                </a:lnTo>
                <a:cubicBezTo>
                  <a:pt x="781510" y="344020"/>
                  <a:pt x="799495" y="321246"/>
                  <a:pt x="799495" y="294348"/>
                </a:cubicBezTo>
                <a:cubicBezTo>
                  <a:pt x="799495" y="280347"/>
                  <a:pt x="794613" y="267468"/>
                  <a:pt x="786474" y="257307"/>
                </a:cubicBezTo>
                <a:cubicBezTo>
                  <a:pt x="794002" y="259692"/>
                  <a:pt x="801430" y="262178"/>
                  <a:pt x="808681" y="264826"/>
                </a:cubicBezTo>
                <a:cubicBezTo>
                  <a:pt x="810564" y="265514"/>
                  <a:pt x="812510" y="265845"/>
                  <a:pt x="814437" y="265845"/>
                </a:cubicBezTo>
                <a:cubicBezTo>
                  <a:pt x="819573" y="265845"/>
                  <a:pt x="824556" y="263483"/>
                  <a:pt x="827797" y="259226"/>
                </a:cubicBezTo>
                <a:cubicBezTo>
                  <a:pt x="832252" y="253372"/>
                  <a:pt x="832378" y="245298"/>
                  <a:pt x="828106" y="239308"/>
                </a:cubicBezTo>
                <a:lnTo>
                  <a:pt x="750409" y="130404"/>
                </a:lnTo>
                <a:lnTo>
                  <a:pt x="750409" y="49069"/>
                </a:lnTo>
                <a:cubicBezTo>
                  <a:pt x="750409" y="42109"/>
                  <a:pt x="746113" y="35870"/>
                  <a:pt x="739610" y="33387"/>
                </a:cubicBezTo>
                <a:cubicBezTo>
                  <a:pt x="736038" y="32024"/>
                  <a:pt x="651222" y="0"/>
                  <a:pt x="569132" y="0"/>
                </a:cubicBezTo>
                <a:cubicBezTo>
                  <a:pt x="487041" y="0"/>
                  <a:pt x="402223" y="32024"/>
                  <a:pt x="398653" y="33387"/>
                </a:cubicBezTo>
                <a:cubicBezTo>
                  <a:pt x="392151" y="35870"/>
                  <a:pt x="387854" y="42109"/>
                  <a:pt x="387854" y="49069"/>
                </a:cubicBezTo>
                <a:lnTo>
                  <a:pt x="387854" y="130429"/>
                </a:lnTo>
                <a:lnTo>
                  <a:pt x="310510" y="239344"/>
                </a:lnTo>
                <a:cubicBezTo>
                  <a:pt x="306254" y="245336"/>
                  <a:pt x="306392" y="253402"/>
                  <a:pt x="310850" y="259244"/>
                </a:cubicBezTo>
                <a:cubicBezTo>
                  <a:pt x="315309" y="265089"/>
                  <a:pt x="323053" y="267352"/>
                  <a:pt x="329955" y="264831"/>
                </a:cubicBezTo>
                <a:cubicBezTo>
                  <a:pt x="337044" y="262242"/>
                  <a:pt x="344306" y="259810"/>
                  <a:pt x="351664" y="257472"/>
                </a:cubicBezTo>
                <a:cubicBezTo>
                  <a:pt x="343599" y="267607"/>
                  <a:pt x="338767" y="280424"/>
                  <a:pt x="338767" y="294352"/>
                </a:cubicBezTo>
                <a:cubicBezTo>
                  <a:pt x="338767" y="321249"/>
                  <a:pt x="356753" y="344025"/>
                  <a:pt x="381329" y="351284"/>
                </a:cubicBezTo>
                <a:lnTo>
                  <a:pt x="381329" y="368691"/>
                </a:lnTo>
                <a:cubicBezTo>
                  <a:pt x="381329" y="369118"/>
                  <a:pt x="381346" y="369544"/>
                  <a:pt x="381378" y="369970"/>
                </a:cubicBezTo>
                <a:cubicBezTo>
                  <a:pt x="383819" y="401927"/>
                  <a:pt x="399667" y="430508"/>
                  <a:pt x="423767" y="446423"/>
                </a:cubicBezTo>
                <a:cubicBezTo>
                  <a:pt x="424068" y="446622"/>
                  <a:pt x="424374" y="446810"/>
                  <a:pt x="424687" y="446989"/>
                </a:cubicBezTo>
                <a:lnTo>
                  <a:pt x="478247" y="477608"/>
                </a:lnTo>
                <a:cubicBezTo>
                  <a:pt x="478212" y="478061"/>
                  <a:pt x="478178" y="478516"/>
                  <a:pt x="478178" y="478979"/>
                </a:cubicBezTo>
                <a:lnTo>
                  <a:pt x="478178" y="512670"/>
                </a:lnTo>
                <a:cubicBezTo>
                  <a:pt x="478007" y="513630"/>
                  <a:pt x="477903" y="514614"/>
                  <a:pt x="477903" y="515623"/>
                </a:cubicBezTo>
                <a:lnTo>
                  <a:pt x="477903" y="519672"/>
                </a:lnTo>
                <a:cubicBezTo>
                  <a:pt x="477903" y="522333"/>
                  <a:pt x="475141" y="525171"/>
                  <a:pt x="471153" y="526648"/>
                </a:cubicBezTo>
                <a:lnTo>
                  <a:pt x="332141" y="567853"/>
                </a:lnTo>
                <a:cubicBezTo>
                  <a:pt x="331892" y="567927"/>
                  <a:pt x="331642" y="568007"/>
                  <a:pt x="331397" y="568093"/>
                </a:cubicBezTo>
                <a:cubicBezTo>
                  <a:pt x="300347" y="578890"/>
                  <a:pt x="278659" y="608099"/>
                  <a:pt x="278659" y="639120"/>
                </a:cubicBezTo>
                <a:lnTo>
                  <a:pt x="278659" y="785614"/>
                </a:lnTo>
                <a:lnTo>
                  <a:pt x="171224" y="785614"/>
                </a:lnTo>
                <a:lnTo>
                  <a:pt x="171224" y="621105"/>
                </a:lnTo>
                <a:lnTo>
                  <a:pt x="203119" y="621105"/>
                </a:lnTo>
                <a:cubicBezTo>
                  <a:pt x="235515" y="621105"/>
                  <a:pt x="261872" y="594748"/>
                  <a:pt x="261872" y="562352"/>
                </a:cubicBezTo>
                <a:lnTo>
                  <a:pt x="261872" y="332305"/>
                </a:lnTo>
                <a:cubicBezTo>
                  <a:pt x="261872" y="323033"/>
                  <a:pt x="254355" y="315518"/>
                  <a:pt x="245085" y="315518"/>
                </a:cubicBezTo>
                <a:cubicBezTo>
                  <a:pt x="235816" y="315518"/>
                  <a:pt x="228299" y="323033"/>
                  <a:pt x="228299" y="332305"/>
                </a:cubicBezTo>
                <a:lnTo>
                  <a:pt x="228299" y="562352"/>
                </a:lnTo>
                <a:cubicBezTo>
                  <a:pt x="228299" y="576236"/>
                  <a:pt x="217003" y="587532"/>
                  <a:pt x="203119" y="587532"/>
                </a:cubicBezTo>
                <a:lnTo>
                  <a:pt x="185850" y="587532"/>
                </a:lnTo>
                <a:lnTo>
                  <a:pt x="185850" y="330748"/>
                </a:lnTo>
                <a:cubicBezTo>
                  <a:pt x="185850" y="321477"/>
                  <a:pt x="178333" y="313962"/>
                  <a:pt x="169063" y="313962"/>
                </a:cubicBezTo>
                <a:cubicBezTo>
                  <a:pt x="159794" y="313962"/>
                  <a:pt x="152277" y="321477"/>
                  <a:pt x="152277" y="330748"/>
                </a:cubicBezTo>
                <a:lnTo>
                  <a:pt x="152277" y="587532"/>
                </a:lnTo>
                <a:lnTo>
                  <a:pt x="109827" y="587532"/>
                </a:lnTo>
                <a:lnTo>
                  <a:pt x="109827" y="330748"/>
                </a:lnTo>
                <a:cubicBezTo>
                  <a:pt x="109827" y="321477"/>
                  <a:pt x="102310" y="313962"/>
                  <a:pt x="93040" y="313962"/>
                </a:cubicBezTo>
                <a:cubicBezTo>
                  <a:pt x="83770" y="313962"/>
                  <a:pt x="76253" y="321477"/>
                  <a:pt x="76253" y="330748"/>
                </a:cubicBezTo>
                <a:lnTo>
                  <a:pt x="76253" y="587532"/>
                </a:lnTo>
                <a:lnTo>
                  <a:pt x="58753" y="587532"/>
                </a:lnTo>
                <a:cubicBezTo>
                  <a:pt x="44869" y="587532"/>
                  <a:pt x="33573" y="576236"/>
                  <a:pt x="33573" y="562352"/>
                </a:cubicBezTo>
                <a:lnTo>
                  <a:pt x="33573" y="332305"/>
                </a:lnTo>
                <a:cubicBezTo>
                  <a:pt x="33573" y="323033"/>
                  <a:pt x="26056" y="315518"/>
                  <a:pt x="16787" y="315518"/>
                </a:cubicBezTo>
                <a:cubicBezTo>
                  <a:pt x="7517" y="315518"/>
                  <a:pt x="0" y="323033"/>
                  <a:pt x="0" y="332305"/>
                </a:cubicBezTo>
                <a:lnTo>
                  <a:pt x="0" y="562352"/>
                </a:lnTo>
                <a:cubicBezTo>
                  <a:pt x="0" y="594748"/>
                  <a:pt x="26357" y="621105"/>
                  <a:pt x="58753" y="621105"/>
                </a:cubicBezTo>
                <a:lnTo>
                  <a:pt x="90648" y="621105"/>
                </a:lnTo>
                <a:lnTo>
                  <a:pt x="90648" y="785614"/>
                </a:lnTo>
                <a:lnTo>
                  <a:pt x="67121" y="785614"/>
                </a:lnTo>
                <a:cubicBezTo>
                  <a:pt x="57852" y="785614"/>
                  <a:pt x="50335" y="793129"/>
                  <a:pt x="50335" y="802401"/>
                </a:cubicBezTo>
                <a:cubicBezTo>
                  <a:pt x="50335" y="811672"/>
                  <a:pt x="57852" y="819187"/>
                  <a:pt x="67121" y="819187"/>
                </a:cubicBezTo>
                <a:lnTo>
                  <a:pt x="842690" y="819187"/>
                </a:lnTo>
                <a:cubicBezTo>
                  <a:pt x="851960" y="819187"/>
                  <a:pt x="859477" y="811672"/>
                  <a:pt x="859477" y="802401"/>
                </a:cubicBezTo>
                <a:cubicBezTo>
                  <a:pt x="859477" y="800408"/>
                  <a:pt x="859477" y="639120"/>
                  <a:pt x="859477" y="639120"/>
                </a:cubicBezTo>
                <a:cubicBezTo>
                  <a:pt x="859477" y="608099"/>
                  <a:pt x="837789" y="578890"/>
                  <a:pt x="806735" y="568091"/>
                </a:cubicBezTo>
                <a:close/>
                <a:moveTo>
                  <a:pt x="137651" y="785614"/>
                </a:moveTo>
                <a:lnTo>
                  <a:pt x="124221" y="785614"/>
                </a:lnTo>
                <a:lnTo>
                  <a:pt x="124221" y="621105"/>
                </a:lnTo>
                <a:lnTo>
                  <a:pt x="137651" y="621105"/>
                </a:lnTo>
                <a:lnTo>
                  <a:pt x="137651" y="785614"/>
                </a:lnTo>
                <a:close/>
                <a:moveTo>
                  <a:pt x="421429" y="60952"/>
                </a:moveTo>
                <a:cubicBezTo>
                  <a:pt x="446176" y="52638"/>
                  <a:pt x="509433" y="33573"/>
                  <a:pt x="569132" y="33573"/>
                </a:cubicBezTo>
                <a:cubicBezTo>
                  <a:pt x="628701" y="33573"/>
                  <a:pt x="692060" y="52650"/>
                  <a:pt x="716832" y="60961"/>
                </a:cubicBezTo>
                <a:lnTo>
                  <a:pt x="716832" y="114696"/>
                </a:lnTo>
                <a:cubicBezTo>
                  <a:pt x="689942" y="109340"/>
                  <a:pt x="638407" y="101589"/>
                  <a:pt x="565209" y="101589"/>
                </a:cubicBezTo>
                <a:cubicBezTo>
                  <a:pt x="494372" y="101589"/>
                  <a:pt x="446853" y="108883"/>
                  <a:pt x="421429" y="114260"/>
                </a:cubicBezTo>
                <a:lnTo>
                  <a:pt x="421429" y="60952"/>
                </a:lnTo>
                <a:close/>
                <a:moveTo>
                  <a:pt x="414924" y="150297"/>
                </a:moveTo>
                <a:cubicBezTo>
                  <a:pt x="430125" y="146280"/>
                  <a:pt x="479922" y="135163"/>
                  <a:pt x="565209" y="135163"/>
                </a:cubicBezTo>
                <a:cubicBezTo>
                  <a:pt x="651415" y="135163"/>
                  <a:pt x="706705" y="146524"/>
                  <a:pt x="723520" y="150529"/>
                </a:cubicBezTo>
                <a:lnTo>
                  <a:pt x="771607" y="217932"/>
                </a:lnTo>
                <a:cubicBezTo>
                  <a:pt x="709873" y="201218"/>
                  <a:pt x="640920" y="192491"/>
                  <a:pt x="569316" y="192491"/>
                </a:cubicBezTo>
                <a:cubicBezTo>
                  <a:pt x="497647" y="192491"/>
                  <a:pt x="428639" y="201233"/>
                  <a:pt x="366861" y="217978"/>
                </a:cubicBezTo>
                <a:lnTo>
                  <a:pt x="414924" y="150297"/>
                </a:lnTo>
                <a:close/>
                <a:moveTo>
                  <a:pt x="441853" y="418128"/>
                </a:moveTo>
                <a:cubicBezTo>
                  <a:pt x="426722" y="407920"/>
                  <a:pt x="416690" y="389263"/>
                  <a:pt x="414904" y="368022"/>
                </a:cubicBezTo>
                <a:lnTo>
                  <a:pt x="414904" y="336914"/>
                </a:lnTo>
                <a:cubicBezTo>
                  <a:pt x="414904" y="327643"/>
                  <a:pt x="407387" y="320128"/>
                  <a:pt x="398117" y="320128"/>
                </a:cubicBezTo>
                <a:cubicBezTo>
                  <a:pt x="383904" y="320128"/>
                  <a:pt x="372342" y="308565"/>
                  <a:pt x="372342" y="294352"/>
                </a:cubicBezTo>
                <a:cubicBezTo>
                  <a:pt x="372342" y="280139"/>
                  <a:pt x="383906" y="268576"/>
                  <a:pt x="398117" y="268576"/>
                </a:cubicBezTo>
                <a:cubicBezTo>
                  <a:pt x="407068" y="268576"/>
                  <a:pt x="414446" y="261552"/>
                  <a:pt x="414884" y="252613"/>
                </a:cubicBezTo>
                <a:lnTo>
                  <a:pt x="415455" y="240984"/>
                </a:lnTo>
                <a:cubicBezTo>
                  <a:pt x="463693" y="231164"/>
                  <a:pt x="515666" y="226065"/>
                  <a:pt x="569316" y="226065"/>
                </a:cubicBezTo>
                <a:cubicBezTo>
                  <a:pt x="623034" y="226065"/>
                  <a:pt x="675069" y="231175"/>
                  <a:pt x="723359" y="241019"/>
                </a:cubicBezTo>
                <a:lnTo>
                  <a:pt x="723359" y="251789"/>
                </a:lnTo>
                <a:cubicBezTo>
                  <a:pt x="723359" y="261061"/>
                  <a:pt x="730876" y="268576"/>
                  <a:pt x="740146" y="268576"/>
                </a:cubicBezTo>
                <a:cubicBezTo>
                  <a:pt x="754359" y="268576"/>
                  <a:pt x="765920" y="280139"/>
                  <a:pt x="765920" y="294352"/>
                </a:cubicBezTo>
                <a:cubicBezTo>
                  <a:pt x="765920" y="308565"/>
                  <a:pt x="754357" y="320128"/>
                  <a:pt x="740146" y="320128"/>
                </a:cubicBezTo>
                <a:cubicBezTo>
                  <a:pt x="730876" y="320128"/>
                  <a:pt x="723359" y="327643"/>
                  <a:pt x="723359" y="336914"/>
                </a:cubicBezTo>
                <a:lnTo>
                  <a:pt x="723359" y="368018"/>
                </a:lnTo>
                <a:cubicBezTo>
                  <a:pt x="721580" y="389139"/>
                  <a:pt x="711430" y="407797"/>
                  <a:pt x="696096" y="418133"/>
                </a:cubicBezTo>
                <a:lnTo>
                  <a:pt x="594003" y="476671"/>
                </a:lnTo>
                <a:cubicBezTo>
                  <a:pt x="593697" y="476847"/>
                  <a:pt x="593397" y="477032"/>
                  <a:pt x="593103" y="477227"/>
                </a:cubicBezTo>
                <a:cubicBezTo>
                  <a:pt x="578092" y="487139"/>
                  <a:pt x="560173" y="487138"/>
                  <a:pt x="545164" y="477227"/>
                </a:cubicBezTo>
                <a:cubicBezTo>
                  <a:pt x="544863" y="477029"/>
                  <a:pt x="544558" y="476839"/>
                  <a:pt x="544244" y="476661"/>
                </a:cubicBezTo>
                <a:lnTo>
                  <a:pt x="441853" y="418128"/>
                </a:lnTo>
                <a:close/>
                <a:moveTo>
                  <a:pt x="626846" y="521159"/>
                </a:moveTo>
                <a:lnTo>
                  <a:pt x="626846" y="532008"/>
                </a:lnTo>
                <a:lnTo>
                  <a:pt x="569375" y="589221"/>
                </a:lnTo>
                <a:lnTo>
                  <a:pt x="511753" y="531997"/>
                </a:lnTo>
                <a:lnTo>
                  <a:pt x="511753" y="496761"/>
                </a:lnTo>
                <a:lnTo>
                  <a:pt x="527138" y="505554"/>
                </a:lnTo>
                <a:cubicBezTo>
                  <a:pt x="540116" y="513998"/>
                  <a:pt x="554623" y="518216"/>
                  <a:pt x="569133" y="518216"/>
                </a:cubicBezTo>
                <a:cubicBezTo>
                  <a:pt x="583645" y="518216"/>
                  <a:pt x="598156" y="513995"/>
                  <a:pt x="611135" y="505548"/>
                </a:cubicBezTo>
                <a:lnTo>
                  <a:pt x="626846" y="496540"/>
                </a:lnTo>
                <a:lnTo>
                  <a:pt x="626846" y="514389"/>
                </a:lnTo>
                <a:cubicBezTo>
                  <a:pt x="626816" y="514799"/>
                  <a:pt x="626784" y="515207"/>
                  <a:pt x="626784" y="515623"/>
                </a:cubicBezTo>
                <a:lnTo>
                  <a:pt x="626784" y="519672"/>
                </a:lnTo>
                <a:cubicBezTo>
                  <a:pt x="626784" y="520172"/>
                  <a:pt x="626826" y="520664"/>
                  <a:pt x="626846" y="521159"/>
                </a:cubicBezTo>
                <a:close/>
                <a:moveTo>
                  <a:pt x="357485" y="785614"/>
                </a:moveTo>
                <a:lnTo>
                  <a:pt x="312232" y="785614"/>
                </a:lnTo>
                <a:lnTo>
                  <a:pt x="312232" y="639120"/>
                </a:lnTo>
                <a:cubicBezTo>
                  <a:pt x="312232" y="622799"/>
                  <a:pt x="325043" y="606009"/>
                  <a:pt x="342090" y="599920"/>
                </a:cubicBezTo>
                <a:lnTo>
                  <a:pt x="357485" y="595358"/>
                </a:lnTo>
                <a:lnTo>
                  <a:pt x="357485" y="785614"/>
                </a:lnTo>
                <a:close/>
                <a:moveTo>
                  <a:pt x="747006" y="785614"/>
                </a:moveTo>
                <a:lnTo>
                  <a:pt x="727376" y="785614"/>
                </a:lnTo>
                <a:lnTo>
                  <a:pt x="727376" y="667512"/>
                </a:lnTo>
                <a:cubicBezTo>
                  <a:pt x="727376" y="658240"/>
                  <a:pt x="719859" y="650725"/>
                  <a:pt x="710589" y="650725"/>
                </a:cubicBezTo>
                <a:cubicBezTo>
                  <a:pt x="701320" y="650725"/>
                  <a:pt x="693803" y="658240"/>
                  <a:pt x="693803" y="667512"/>
                </a:cubicBezTo>
                <a:lnTo>
                  <a:pt x="693803" y="785614"/>
                </a:lnTo>
                <a:lnTo>
                  <a:pt x="444262" y="785614"/>
                </a:lnTo>
                <a:lnTo>
                  <a:pt x="444262" y="667512"/>
                </a:lnTo>
                <a:cubicBezTo>
                  <a:pt x="444262" y="658240"/>
                  <a:pt x="436745" y="650725"/>
                  <a:pt x="427476" y="650725"/>
                </a:cubicBezTo>
                <a:cubicBezTo>
                  <a:pt x="418206" y="650725"/>
                  <a:pt x="410689" y="658240"/>
                  <a:pt x="410689" y="667512"/>
                </a:cubicBezTo>
                <a:lnTo>
                  <a:pt x="410689" y="785614"/>
                </a:lnTo>
                <a:lnTo>
                  <a:pt x="391059" y="785614"/>
                </a:lnTo>
                <a:lnTo>
                  <a:pt x="391059" y="585407"/>
                </a:lnTo>
                <a:lnTo>
                  <a:pt x="481138" y="558706"/>
                </a:lnTo>
                <a:cubicBezTo>
                  <a:pt x="481388" y="558632"/>
                  <a:pt x="481636" y="558551"/>
                  <a:pt x="481881" y="558466"/>
                </a:cubicBezTo>
                <a:cubicBezTo>
                  <a:pt x="484050" y="557712"/>
                  <a:pt x="486120" y="556821"/>
                  <a:pt x="488094" y="555817"/>
                </a:cubicBezTo>
                <a:lnTo>
                  <a:pt x="557561" y="624801"/>
                </a:lnTo>
                <a:cubicBezTo>
                  <a:pt x="560834" y="628053"/>
                  <a:pt x="565111" y="629676"/>
                  <a:pt x="569390" y="629676"/>
                </a:cubicBezTo>
                <a:cubicBezTo>
                  <a:pt x="573674" y="629676"/>
                  <a:pt x="577958" y="628046"/>
                  <a:pt x="581233" y="624786"/>
                </a:cubicBezTo>
                <a:lnTo>
                  <a:pt x="650404" y="555928"/>
                </a:lnTo>
                <a:cubicBezTo>
                  <a:pt x="652310" y="556883"/>
                  <a:pt x="654297" y="557741"/>
                  <a:pt x="656382" y="558466"/>
                </a:cubicBezTo>
                <a:cubicBezTo>
                  <a:pt x="656627" y="558551"/>
                  <a:pt x="656872" y="558630"/>
                  <a:pt x="657119" y="558704"/>
                </a:cubicBezTo>
                <a:lnTo>
                  <a:pt x="747006" y="585371"/>
                </a:lnTo>
                <a:lnTo>
                  <a:pt x="747006" y="785614"/>
                </a:lnTo>
                <a:close/>
                <a:moveTo>
                  <a:pt x="825904" y="785614"/>
                </a:moveTo>
                <a:lnTo>
                  <a:pt x="780580" y="785614"/>
                </a:lnTo>
                <a:lnTo>
                  <a:pt x="780580" y="595331"/>
                </a:lnTo>
                <a:lnTo>
                  <a:pt x="796045" y="599919"/>
                </a:lnTo>
                <a:cubicBezTo>
                  <a:pt x="813090" y="606009"/>
                  <a:pt x="825904" y="622799"/>
                  <a:pt x="825904" y="639120"/>
                </a:cubicBezTo>
                <a:lnTo>
                  <a:pt x="825904" y="785614"/>
                </a:lnTo>
                <a:close/>
              </a:path>
            </a:pathLst>
          </a:custGeom>
          <a:solidFill>
            <a:srgbClr val="1F4E79"/>
          </a:solidFill>
          <a:ln w="1964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1008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5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9954696A-5623-4386-B75B-5D74C63DA828}"/>
              </a:ext>
            </a:extLst>
          </p:cNvPr>
          <p:cNvSpPr/>
          <p:nvPr/>
        </p:nvSpPr>
        <p:spPr>
          <a:xfrm>
            <a:off x="11514269" y="2273992"/>
            <a:ext cx="37022" cy="37282"/>
          </a:xfrm>
          <a:custGeom>
            <a:avLst/>
            <a:gdLst>
              <a:gd name="connsiteX0" fmla="*/ 16787 w 33573"/>
              <a:gd name="connsiteY0" fmla="*/ 0 h 33809"/>
              <a:gd name="connsiteX1" fmla="*/ 0 w 33573"/>
              <a:gd name="connsiteY1" fmla="*/ 16787 h 33809"/>
              <a:gd name="connsiteX2" fmla="*/ 0 w 33573"/>
              <a:gd name="connsiteY2" fmla="*/ 17023 h 33809"/>
              <a:gd name="connsiteX3" fmla="*/ 16787 w 33573"/>
              <a:gd name="connsiteY3" fmla="*/ 33810 h 33809"/>
              <a:gd name="connsiteX4" fmla="*/ 33573 w 33573"/>
              <a:gd name="connsiteY4" fmla="*/ 17023 h 33809"/>
              <a:gd name="connsiteX5" fmla="*/ 33573 w 33573"/>
              <a:gd name="connsiteY5" fmla="*/ 16787 h 33809"/>
              <a:gd name="connsiteX6" fmla="*/ 16787 w 33573"/>
              <a:gd name="connsiteY6" fmla="*/ 0 h 3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73" h="33809">
                <a:moveTo>
                  <a:pt x="16787" y="0"/>
                </a:moveTo>
                <a:cubicBezTo>
                  <a:pt x="7517" y="0"/>
                  <a:pt x="0" y="7515"/>
                  <a:pt x="0" y="16787"/>
                </a:cubicBezTo>
                <a:lnTo>
                  <a:pt x="0" y="17023"/>
                </a:lnTo>
                <a:cubicBezTo>
                  <a:pt x="0" y="26295"/>
                  <a:pt x="7517" y="33810"/>
                  <a:pt x="16787" y="33810"/>
                </a:cubicBezTo>
                <a:cubicBezTo>
                  <a:pt x="26056" y="33810"/>
                  <a:pt x="33573" y="26295"/>
                  <a:pt x="33573" y="17023"/>
                </a:cubicBezTo>
                <a:lnTo>
                  <a:pt x="33573" y="16787"/>
                </a:lnTo>
                <a:cubicBezTo>
                  <a:pt x="33573" y="7515"/>
                  <a:pt x="26056" y="0"/>
                  <a:pt x="16787" y="0"/>
                </a:cubicBezTo>
                <a:close/>
              </a:path>
            </a:pathLst>
          </a:custGeom>
          <a:solidFill>
            <a:srgbClr val="1F4E79"/>
          </a:solidFill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defTabSz="1008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5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3AA56474-0A92-407E-A270-2417685238D3}"/>
              </a:ext>
            </a:extLst>
          </p:cNvPr>
          <p:cNvSpPr/>
          <p:nvPr/>
        </p:nvSpPr>
        <p:spPr>
          <a:xfrm>
            <a:off x="11826468" y="2273992"/>
            <a:ext cx="37022" cy="37282"/>
          </a:xfrm>
          <a:custGeom>
            <a:avLst/>
            <a:gdLst>
              <a:gd name="connsiteX0" fmla="*/ 16787 w 33573"/>
              <a:gd name="connsiteY0" fmla="*/ 0 h 33809"/>
              <a:gd name="connsiteX1" fmla="*/ 0 w 33573"/>
              <a:gd name="connsiteY1" fmla="*/ 16787 h 33809"/>
              <a:gd name="connsiteX2" fmla="*/ 0 w 33573"/>
              <a:gd name="connsiteY2" fmla="*/ 17023 h 33809"/>
              <a:gd name="connsiteX3" fmla="*/ 16787 w 33573"/>
              <a:gd name="connsiteY3" fmla="*/ 33810 h 33809"/>
              <a:gd name="connsiteX4" fmla="*/ 33573 w 33573"/>
              <a:gd name="connsiteY4" fmla="*/ 17023 h 33809"/>
              <a:gd name="connsiteX5" fmla="*/ 33573 w 33573"/>
              <a:gd name="connsiteY5" fmla="*/ 16787 h 33809"/>
              <a:gd name="connsiteX6" fmla="*/ 16787 w 33573"/>
              <a:gd name="connsiteY6" fmla="*/ 0 h 3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73" h="33809">
                <a:moveTo>
                  <a:pt x="16787" y="0"/>
                </a:moveTo>
                <a:cubicBezTo>
                  <a:pt x="7517" y="0"/>
                  <a:pt x="0" y="7515"/>
                  <a:pt x="0" y="16787"/>
                </a:cubicBezTo>
                <a:lnTo>
                  <a:pt x="0" y="17023"/>
                </a:lnTo>
                <a:cubicBezTo>
                  <a:pt x="0" y="26295"/>
                  <a:pt x="7515" y="33810"/>
                  <a:pt x="16787" y="33810"/>
                </a:cubicBezTo>
                <a:cubicBezTo>
                  <a:pt x="26056" y="33810"/>
                  <a:pt x="33573" y="26295"/>
                  <a:pt x="33573" y="17023"/>
                </a:cubicBezTo>
                <a:lnTo>
                  <a:pt x="33573" y="16787"/>
                </a:lnTo>
                <a:cubicBezTo>
                  <a:pt x="33573" y="7515"/>
                  <a:pt x="26056" y="0"/>
                  <a:pt x="16787" y="0"/>
                </a:cubicBezTo>
                <a:close/>
              </a:path>
            </a:pathLst>
          </a:custGeom>
          <a:solidFill>
            <a:srgbClr val="1F4E79"/>
          </a:solidFill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defTabSz="1008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5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8EF6B91-291A-4762-94E0-455812D6C796}"/>
              </a:ext>
            </a:extLst>
          </p:cNvPr>
          <p:cNvSpPr txBox="1">
            <a:spLocks/>
          </p:cNvSpPr>
          <p:nvPr/>
        </p:nvSpPr>
        <p:spPr>
          <a:xfrm>
            <a:off x="471896" y="3013854"/>
            <a:ext cx="283357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/>
              <a:t>Access to a ~$33 Bn Domestic market and a ~$313 Bn SSA market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017935F-BF03-486A-829C-54EAE590C6B2}"/>
              </a:ext>
            </a:extLst>
          </p:cNvPr>
          <p:cNvSpPr txBox="1">
            <a:spLocks/>
          </p:cNvSpPr>
          <p:nvPr/>
        </p:nvSpPr>
        <p:spPr>
          <a:xfrm>
            <a:off x="3687428" y="3013854"/>
            <a:ext cx="2833574" cy="97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8BC145"/>
              </a:buClr>
              <a:defRPr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Strong government support and competitive tax benefits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6CFAE52-FC74-414C-8589-E5213EC8CAD1}"/>
              </a:ext>
            </a:extLst>
          </p:cNvPr>
          <p:cNvSpPr txBox="1">
            <a:spLocks/>
          </p:cNvSpPr>
          <p:nvPr/>
        </p:nvSpPr>
        <p:spPr>
          <a:xfrm>
            <a:off x="6902959" y="3013854"/>
            <a:ext cx="2833574" cy="9784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42900" algn="ctr" eaLnBrk="1" hangingPunct="1">
              <a:spcBef>
                <a:spcPct val="0"/>
              </a:spcBef>
              <a:spcAft>
                <a:spcPct val="0"/>
              </a:spcAft>
              <a:buClr>
                <a:srgbClr val="8BC145"/>
              </a:buClr>
              <a:defRPr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Abundant natural resources and infrastructure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3986089-41DC-47FA-8A25-A279CA11887B}"/>
              </a:ext>
            </a:extLst>
          </p:cNvPr>
          <p:cNvSpPr txBox="1">
            <a:spLocks/>
          </p:cNvSpPr>
          <p:nvPr/>
        </p:nvSpPr>
        <p:spPr>
          <a:xfrm>
            <a:off x="10118490" y="3013854"/>
            <a:ext cx="2833574" cy="10129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42900" algn="ctr" eaLnBrk="1" hangingPunct="1">
              <a:spcBef>
                <a:spcPct val="0"/>
              </a:spcBef>
              <a:spcAft>
                <a:spcPct val="0"/>
              </a:spcAft>
              <a:buClr>
                <a:srgbClr val="8BC145"/>
              </a:buClr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A competitive 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</a:b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and skilled-labor </a:t>
            </a:r>
          </a:p>
          <a:p>
            <a:pPr marL="342900" algn="ctr" eaLnBrk="1" hangingPunct="1">
              <a:spcBef>
                <a:spcPct val="0"/>
              </a:spcBef>
              <a:spcAft>
                <a:spcPct val="0"/>
              </a:spcAft>
              <a:buClr>
                <a:srgbClr val="8BC145"/>
              </a:buClr>
              <a:defRPr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pool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348216-5576-47E1-AF37-F9C899E8DE74}"/>
              </a:ext>
            </a:extLst>
          </p:cNvPr>
          <p:cNvSpPr txBox="1">
            <a:spLocks/>
          </p:cNvSpPr>
          <p:nvPr/>
        </p:nvSpPr>
        <p:spPr>
          <a:xfrm>
            <a:off x="462445" y="4428236"/>
            <a:ext cx="2989158" cy="13619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/>
            <a:r>
              <a:rPr lang="en-US" dirty="0"/>
              <a:t>Growing middle income base and increasing consumer spend</a:t>
            </a:r>
          </a:p>
          <a:p>
            <a:pPr lvl="1"/>
            <a:r>
              <a:rPr lang="en-US" dirty="0"/>
              <a:t>Increasing productivity in the sector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4468F836-2663-4F2F-826A-848F9D148207}"/>
              </a:ext>
            </a:extLst>
          </p:cNvPr>
          <p:cNvCxnSpPr>
            <a:cxnSpLocks/>
          </p:cNvCxnSpPr>
          <p:nvPr/>
        </p:nvCxnSpPr>
        <p:spPr>
          <a:xfrm flipH="1">
            <a:off x="6802778" y="1377743"/>
            <a:ext cx="29712" cy="5631773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ADADAB59-9F28-447C-AE84-D537B8722480}"/>
              </a:ext>
            </a:extLst>
          </p:cNvPr>
          <p:cNvCxnSpPr>
            <a:cxnSpLocks/>
          </p:cNvCxnSpPr>
          <p:nvPr/>
        </p:nvCxnSpPr>
        <p:spPr>
          <a:xfrm>
            <a:off x="10352350" y="1349072"/>
            <a:ext cx="0" cy="5797028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1245FF4-9B6E-4839-BE8B-477A62430E8B}"/>
              </a:ext>
            </a:extLst>
          </p:cNvPr>
          <p:cNvSpPr txBox="1">
            <a:spLocks/>
          </p:cNvSpPr>
          <p:nvPr/>
        </p:nvSpPr>
        <p:spPr>
          <a:xfrm>
            <a:off x="3592490" y="4432236"/>
            <a:ext cx="3210288" cy="23852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/>
            <a:r>
              <a:rPr lang="en-US" dirty="0"/>
              <a:t>Enabling policies, government reforms </a:t>
            </a:r>
          </a:p>
          <a:p>
            <a:pPr lvl="1"/>
            <a:r>
              <a:rPr lang="en-US" dirty="0"/>
              <a:t>A priority sector for the GoE, 10-year perspective plan drafted by Ministry of Agriculture (</a:t>
            </a:r>
            <a:r>
              <a:rPr lang="en-US" dirty="0" err="1"/>
              <a:t>MoA</a:t>
            </a:r>
            <a:r>
              <a:rPr lang="en-US" dirty="0"/>
              <a:t>) in line with the Home-Grown Economic Reform agenda </a:t>
            </a:r>
          </a:p>
          <a:p>
            <a:pPr lvl="1"/>
            <a:r>
              <a:rPr lang="en-US" dirty="0"/>
              <a:t>Integrated agro industrial parks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65C02C5-08FA-4BFB-817C-F490EE2F6102}"/>
              </a:ext>
            </a:extLst>
          </p:cNvPr>
          <p:cNvSpPr txBox="1">
            <a:spLocks/>
          </p:cNvSpPr>
          <p:nvPr/>
        </p:nvSpPr>
        <p:spPr>
          <a:xfrm>
            <a:off x="7066350" y="4432236"/>
            <a:ext cx="3177889" cy="26699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/>
            <a:r>
              <a:rPr lang="en-US" dirty="0"/>
              <a:t>Ethiopia has abundant natural resources </a:t>
            </a:r>
          </a:p>
          <a:p>
            <a:pPr lvl="1"/>
            <a:r>
              <a:rPr lang="en-US" dirty="0"/>
              <a:t>The widest African air connectivity through Ethiopian Airlines</a:t>
            </a:r>
          </a:p>
          <a:p>
            <a:pPr lvl="1"/>
            <a:r>
              <a:rPr lang="en-US" dirty="0"/>
              <a:t>Well-developed train network includes 752 km transnational Ethiopia-Djibouti Railway</a:t>
            </a:r>
          </a:p>
          <a:p>
            <a:pPr lvl="1"/>
            <a:r>
              <a:rPr lang="en-US" sz="1600" dirty="0"/>
              <a:t>A well-developed road network </a:t>
            </a:r>
            <a:r>
              <a:rPr lang="en-US" dirty="0"/>
              <a:t>of</a:t>
            </a:r>
            <a:r>
              <a:rPr lang="en-US" sz="1600" dirty="0"/>
              <a:t> 121,200 kilometers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CBB5BAC-CAD2-4633-A859-43B0B4E63520}"/>
              </a:ext>
            </a:extLst>
          </p:cNvPr>
          <p:cNvSpPr txBox="1">
            <a:spLocks/>
          </p:cNvSpPr>
          <p:nvPr/>
        </p:nvSpPr>
        <p:spPr>
          <a:xfrm>
            <a:off x="10371523" y="4432235"/>
            <a:ext cx="3003457" cy="2816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/>
            <a:r>
              <a:rPr lang="en-US" dirty="0"/>
              <a:t>Abundant workforce with 28mn of the country’s population aged between 15-29 years</a:t>
            </a:r>
          </a:p>
          <a:p>
            <a:pPr lvl="1"/>
            <a:r>
              <a:rPr lang="en-US" dirty="0"/>
              <a:t>More than 300,000 university and 367,000 TVET graduates every year 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55" name="CustomIcon">
            <a:extLst>
              <a:ext uri="{FF2B5EF4-FFF2-40B4-BE49-F238E27FC236}">
                <a16:creationId xmlns:a16="http://schemas.microsoft.com/office/drawing/2014/main" xmlns="" id="{3FB1FEF6-DFFD-4E93-9892-50B4EDB3FE5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631198" y="1713247"/>
            <a:ext cx="947775" cy="94777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1979DAC-A731-47D1-9231-B3231FE80787}"/>
              </a:ext>
            </a:extLst>
          </p:cNvPr>
          <p:cNvSpPr txBox="1"/>
          <p:nvPr/>
        </p:nvSpPr>
        <p:spPr>
          <a:xfrm>
            <a:off x="304801" y="7151039"/>
            <a:ext cx="12453108" cy="248244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Segoe UI" panose="020B0502040204020203" pitchFamily="34" charset="0"/>
              <a:buChar char="​"/>
              <a:defRPr sz="2000" b="1">
                <a:ea typeface="+mj-ea"/>
                <a:cs typeface="+mj-cs"/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2000" kern="0">
                <a:solidFill>
                  <a:srgbClr val="000000"/>
                </a:solidFill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03282" lvl="1" indent="0" defTabSz="1008309" eaLnBrk="1" fontAlgn="auto" hangingPunct="1">
              <a:spcAft>
                <a:spcPts val="0"/>
              </a:spcAft>
              <a:buNone/>
              <a:defRPr/>
            </a:pPr>
            <a:r>
              <a:rPr lang="en-US" sz="1323" dirty="0">
                <a:latin typeface="Calibri" panose="020F0502020204030204"/>
                <a:ea typeface="+mn-ea"/>
                <a:cs typeface="+mn-cs"/>
              </a:rPr>
              <a:t>Source: Agro-processing pitch document (FCDO and EIC, 2020); Ministry of Agriculture (2020)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676AF2B-5218-4207-BC21-0AF886C476B3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96" y="68740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34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4C7F44FD-4140-4E84-9A92-FCDD07E8CF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55" y="17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think-cell Slide" r:id="rId6" imgW="378" imgH="377" progId="TCLayout.ActiveDocument.1">
                  <p:embed/>
                </p:oleObj>
              </mc:Choice>
              <mc:Fallback>
                <p:oleObj name="think-cell Slide" r:id="rId6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4C7F44FD-4140-4E84-9A92-FCDD07E8CF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5" y="17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02A9FCCE-B22D-4F7B-AE51-FB10C1CB2CA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00387" y="51681"/>
            <a:ext cx="11832425" cy="4896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34" tIns="50417" rIns="100834" bIns="50417" rtlCol="0" anchor="t" anchorCtr="0">
            <a:spAutoFit/>
          </a:bodyPr>
          <a:lstStyle>
            <a:defPPr>
              <a:defRPr lang="en-US"/>
            </a:defPPr>
            <a:lvl1pPr marR="0" lvl="0" indent="0" defTabSz="914335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Major attractive business areas under agriculture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CB61EA1-2F38-4EDB-B419-A63F4754AD27}"/>
              </a:ext>
            </a:extLst>
          </p:cNvPr>
          <p:cNvCxnSpPr>
            <a:cxnSpLocks/>
          </p:cNvCxnSpPr>
          <p:nvPr/>
        </p:nvCxnSpPr>
        <p:spPr>
          <a:xfrm>
            <a:off x="3425981" y="838116"/>
            <a:ext cx="10933" cy="5245114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8EF6B91-291A-4762-94E0-455812D6C796}"/>
              </a:ext>
            </a:extLst>
          </p:cNvPr>
          <p:cNvSpPr txBox="1">
            <a:spLocks/>
          </p:cNvSpPr>
          <p:nvPr/>
        </p:nvSpPr>
        <p:spPr>
          <a:xfrm>
            <a:off x="471896" y="3013854"/>
            <a:ext cx="28335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348216-5576-47E1-AF37-F9C899E8DE74}"/>
              </a:ext>
            </a:extLst>
          </p:cNvPr>
          <p:cNvSpPr txBox="1">
            <a:spLocks/>
          </p:cNvSpPr>
          <p:nvPr/>
        </p:nvSpPr>
        <p:spPr>
          <a:xfrm>
            <a:off x="186321" y="2226413"/>
            <a:ext cx="3239660" cy="37702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US" sz="1400" dirty="0"/>
              <a:t>Ethiopia is the </a:t>
            </a:r>
            <a:r>
              <a:rPr lang="en-US" sz="1400" b="1" dirty="0"/>
              <a:t>9th top producer </a:t>
            </a:r>
            <a:r>
              <a:rPr lang="en-US" sz="1400" dirty="0"/>
              <a:t>of Sesame globally (FAO, 2019)</a:t>
            </a:r>
            <a:r>
              <a:rPr lang="en-US" sz="1400" dirty="0">
                <a:solidFill>
                  <a:prstClr val="black"/>
                </a:solidFill>
              </a:rPr>
              <a:t>. Niger seed, Sesame, Ground nuts, Linseed and soybeans are the top five products by volume</a:t>
            </a:r>
          </a:p>
          <a:p>
            <a:pPr lvl="1">
              <a:buClr>
                <a:schemeClr val="tx1"/>
              </a:buClr>
            </a:pPr>
            <a:r>
              <a:rPr lang="en-US" sz="1400" dirty="0"/>
              <a:t>There is 204,000 ha of land suitable for sesame production </a:t>
            </a:r>
            <a:endParaRPr lang="en-US" sz="1400" dirty="0">
              <a:solidFill>
                <a:prstClr val="black"/>
              </a:solidFill>
            </a:endParaRPr>
          </a:p>
          <a:p>
            <a:pPr lvl="1" defTabSz="914400" eaLnBrk="1" fontAlgn="auto" hangingPunct="1">
              <a:spcAft>
                <a:spcPts val="600"/>
              </a:spcAft>
              <a:buClrTx/>
              <a:defRPr/>
            </a:pPr>
            <a:r>
              <a:rPr lang="en-GB" sz="1400" dirty="0">
                <a:solidFill>
                  <a:prstClr val="black"/>
                </a:solidFill>
              </a:rPr>
              <a:t>The sector benefits from a </a:t>
            </a:r>
            <a:r>
              <a:rPr lang="en-GB" sz="1400" b="1" dirty="0">
                <a:solidFill>
                  <a:prstClr val="black"/>
                </a:solidFill>
              </a:rPr>
              <a:t>strong support from the GoE that </a:t>
            </a:r>
            <a:r>
              <a:rPr lang="en-GB" sz="1400" dirty="0">
                <a:solidFill>
                  <a:prstClr val="black"/>
                </a:solidFill>
              </a:rPr>
              <a:t>has set an ambitious target for the sector</a:t>
            </a:r>
          </a:p>
          <a:p>
            <a:pPr lvl="2" defTabSz="914400" eaLnBrk="1" fontAlgn="auto" hangingPunct="1"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prstClr val="black"/>
                </a:solidFill>
              </a:rPr>
              <a:t>Short term to medium term: to increase local production of oilseed for end-to-end processing, replace imports</a:t>
            </a:r>
          </a:p>
          <a:p>
            <a:pPr lvl="2" defTabSz="914400" eaLnBrk="1" fontAlgn="auto" hangingPunct="1"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GB" sz="1400" dirty="0">
                <a:solidFill>
                  <a:prstClr val="black"/>
                </a:solidFill>
              </a:rPr>
              <a:t>Long term: to become a </a:t>
            </a:r>
            <a:r>
              <a:rPr lang="en-GB" sz="1400" b="1" i="1" dirty="0">
                <a:solidFill>
                  <a:prstClr val="black"/>
                </a:solidFill>
              </a:rPr>
              <a:t>net exporter </a:t>
            </a:r>
            <a:r>
              <a:rPr lang="en-GB" sz="1400" dirty="0">
                <a:solidFill>
                  <a:prstClr val="black"/>
                </a:solidFill>
              </a:rPr>
              <a:t>of edible oil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1245FF4-9B6E-4839-BE8B-477A62430E8B}"/>
              </a:ext>
            </a:extLst>
          </p:cNvPr>
          <p:cNvSpPr txBox="1">
            <a:spLocks/>
          </p:cNvSpPr>
          <p:nvPr/>
        </p:nvSpPr>
        <p:spPr>
          <a:xfrm>
            <a:off x="3719132" y="2408609"/>
            <a:ext cx="3201403" cy="43242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6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CBB5BAC-CAD2-4633-A859-43B0B4E63520}"/>
              </a:ext>
            </a:extLst>
          </p:cNvPr>
          <p:cNvSpPr txBox="1">
            <a:spLocks/>
          </p:cNvSpPr>
          <p:nvPr/>
        </p:nvSpPr>
        <p:spPr>
          <a:xfrm>
            <a:off x="9949669" y="2095015"/>
            <a:ext cx="3133474" cy="39857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88900" lvl="1" indent="0">
              <a:buNone/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lvl="1" indent="-285750">
              <a:buClr>
                <a:schemeClr val="tx1"/>
              </a:buClr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consumption of poultry products in Ethiopia is among the lowest in the world </a:t>
            </a:r>
          </a:p>
          <a:p>
            <a:pPr marL="374650" lvl="1" indent="-285750">
              <a:buClr>
                <a:schemeClr val="tx1"/>
              </a:buClr>
              <a:defRPr/>
            </a:pPr>
            <a:r>
              <a:rPr lang="en-GB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per capita poultry consumption of Ethiopia is 0.5k. It is significantly lower than the Sub-Saharan Africa average of 2.3 kg</a:t>
            </a:r>
          </a:p>
          <a:p>
            <a:pPr marL="374650" lvl="1" indent="-285750">
              <a:buClr>
                <a:schemeClr val="tx1"/>
              </a:buClr>
              <a:defRPr/>
            </a:pPr>
            <a:r>
              <a:rPr lang="en-GB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Imports of chicken meat increased by nearly 60% in a period of 10 years and risen by 32% between 2008-2013</a:t>
            </a:r>
          </a:p>
          <a:p>
            <a:pPr marL="374650" lvl="1" indent="-285750">
              <a:buClr>
                <a:schemeClr val="tx1"/>
              </a:buClr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There is a shortage of day-old chick (DOC) supply</a:t>
            </a:r>
            <a:endParaRPr lang="en-GB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0" defTabSz="914335" eaLnBrk="1" fontAlgn="auto" hangingPunct="1">
              <a:buClrTx/>
              <a:buSzTx/>
              <a:buNone/>
              <a:defRPr/>
            </a:pPr>
            <a:r>
              <a:rPr lang="en-GB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6700" lvl="1" indent="-177800" defTabSz="914335" eaLnBrk="1" fontAlgn="auto" hangingPunct="1">
              <a:buClrTx/>
              <a:buSzTx/>
              <a:defRPr/>
            </a:pPr>
            <a:endParaRPr lang="en-GB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676AF2B-5218-4207-BC21-0AF886C476B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96" y="-66171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5FFCDBCA-BC31-43D2-AAC6-D6A10F9B5ACF}"/>
              </a:ext>
            </a:extLst>
          </p:cNvPr>
          <p:cNvGrpSpPr/>
          <p:nvPr/>
        </p:nvGrpSpPr>
        <p:grpSpPr>
          <a:xfrm>
            <a:off x="589794" y="977505"/>
            <a:ext cx="2290470" cy="1581435"/>
            <a:chOff x="1415981" y="2042043"/>
            <a:chExt cx="2191615" cy="205815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B7C86DC5-AB19-4E3F-A952-04F867144BC3}"/>
                </a:ext>
              </a:extLst>
            </p:cNvPr>
            <p:cNvSpPr txBox="1"/>
            <p:nvPr/>
          </p:nvSpPr>
          <p:spPr>
            <a:xfrm>
              <a:off x="1415981" y="2042043"/>
              <a:ext cx="2121599" cy="682689"/>
            </a:xfrm>
            <a:prstGeom prst="round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SzPct val="100000"/>
                <a:buFont typeface="Segoe UI" panose="020B0502040204020203" pitchFamily="34" charset="0"/>
                <a:buNone/>
                <a:defRPr sz="2000" b="1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defRPr>
              </a:lvl1pPr>
              <a:lvl2pPr marL="223196" lvl="1" indent="-2195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SzPct val="125000"/>
                <a:buFont typeface="Arial" panose="020B0604020202020204" pitchFamily="34" charset="0"/>
                <a:buChar char="•"/>
                <a:defRPr sz="160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Sesame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B4F6A0E2-44B8-421E-8196-E8987A021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2994" y="2568349"/>
              <a:ext cx="1503466" cy="910510"/>
            </a:xfrm>
            <a:prstGeom prst="ellipse">
              <a:avLst/>
            </a:prstGeom>
            <a:noFill/>
          </p:spPr>
        </p:pic>
        <p:sp>
          <p:nvSpPr>
            <p:cNvPr id="59" name="Flowchart: Process 58">
              <a:extLst>
                <a:ext uri="{FF2B5EF4-FFF2-40B4-BE49-F238E27FC236}">
                  <a16:creationId xmlns:a16="http://schemas.microsoft.com/office/drawing/2014/main" xmlns="" id="{96E3C094-9F67-4568-B038-42F1CD275812}"/>
                </a:ext>
              </a:extLst>
            </p:cNvPr>
            <p:cNvSpPr/>
            <p:nvPr/>
          </p:nvSpPr>
          <p:spPr>
            <a:xfrm>
              <a:off x="1434172" y="2156196"/>
              <a:ext cx="2173424" cy="1944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EB9DE93E-EEF7-4281-958D-A97C1FA723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96" y="1412297"/>
            <a:ext cx="1529364" cy="750057"/>
          </a:xfrm>
          <a:prstGeom prst="rect">
            <a:avLst/>
          </a:prstGeom>
        </p:spPr>
      </p:pic>
      <p:pic>
        <p:nvPicPr>
          <p:cNvPr id="69" name="Picture 2" descr="Microalgae as soybean meal replacement in dairy cow diets">
            <a:extLst>
              <a:ext uri="{FF2B5EF4-FFF2-40B4-BE49-F238E27FC236}">
                <a16:creationId xmlns:a16="http://schemas.microsoft.com/office/drawing/2014/main" xmlns="" id="{D6CF9A62-A943-427A-9466-CF93A113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22" y="1317482"/>
            <a:ext cx="1685132" cy="8144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9517F0E-CBC5-4B18-BCB4-7A6DBCD58468}"/>
              </a:ext>
            </a:extLst>
          </p:cNvPr>
          <p:cNvGrpSpPr/>
          <p:nvPr/>
        </p:nvGrpSpPr>
        <p:grpSpPr>
          <a:xfrm>
            <a:off x="10962290" y="1418670"/>
            <a:ext cx="1589000" cy="807743"/>
            <a:chOff x="618888" y="1482738"/>
            <a:chExt cx="2483540" cy="1955053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A049B8A9-CE4D-40A1-82A5-44F4951E0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8888" y="2297521"/>
              <a:ext cx="1217953" cy="114027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418BD72D-DEFF-40F5-984E-680A7CB5C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5487" y="1482738"/>
              <a:ext cx="1096941" cy="12245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1DE2AB-31ED-4820-98CC-996070AED1A1}"/>
              </a:ext>
            </a:extLst>
          </p:cNvPr>
          <p:cNvSpPr txBox="1"/>
          <p:nvPr/>
        </p:nvSpPr>
        <p:spPr>
          <a:xfrm>
            <a:off x="4412039" y="932740"/>
            <a:ext cx="13469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Dairy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69941C9-2E81-48B9-8768-E2814BDC3203}"/>
              </a:ext>
            </a:extLst>
          </p:cNvPr>
          <p:cNvSpPr txBox="1"/>
          <p:nvPr/>
        </p:nvSpPr>
        <p:spPr>
          <a:xfrm>
            <a:off x="10875760" y="851706"/>
            <a:ext cx="2352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Poultry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3CC65C0-C0CD-4D70-A56E-57CC2121D096}"/>
              </a:ext>
            </a:extLst>
          </p:cNvPr>
          <p:cNvSpPr txBox="1"/>
          <p:nvPr/>
        </p:nvSpPr>
        <p:spPr>
          <a:xfrm>
            <a:off x="7660996" y="894474"/>
            <a:ext cx="19080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 Feed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794B70F-F9B2-459F-869D-8A79FD296F96}"/>
              </a:ext>
            </a:extLst>
          </p:cNvPr>
          <p:cNvSpPr txBox="1">
            <a:spLocks/>
          </p:cNvSpPr>
          <p:nvPr/>
        </p:nvSpPr>
        <p:spPr>
          <a:xfrm>
            <a:off x="3501350" y="2226413"/>
            <a:ext cx="3239660" cy="41857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sz="1400"/>
            </a:lvl2pPr>
            <a:lvl3pPr marL="442793" lvl="2" indent="-215997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Courier New" panose="02070309020205020404" pitchFamily="49" charset="0"/>
              <a:buChar char="o"/>
              <a:defRPr sz="1400">
                <a:solidFill>
                  <a:prstClr val="black"/>
                </a:solidFill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 the past 15 years, volume of cow milk production increased modestly from 1 billion to 4 billion liters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Total milk production in Ethiopia is 4.3 billion liters and per-capita milk consumption is 19 L/Year, compared to required 22 billion total production and 200 L per capita consumption to meet WHO and FAO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2.5mn ha of suitable land for dairy production and three public ranches that are soon to be privatized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/>
            <a:endParaRPr lang="en-GB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0470770-8375-4125-B5ED-BB4B0F4F3D0C}"/>
              </a:ext>
            </a:extLst>
          </p:cNvPr>
          <p:cNvSpPr txBox="1">
            <a:spLocks/>
          </p:cNvSpPr>
          <p:nvPr/>
        </p:nvSpPr>
        <p:spPr>
          <a:xfrm>
            <a:off x="6775803" y="2328026"/>
            <a:ext cx="3239660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223196" lvl="1" indent="-2195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sz="1400"/>
            </a:lvl2pPr>
            <a:lvl3pPr marL="442793" lvl="2" indent="-215997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Courier New" panose="02070309020205020404" pitchFamily="49" charset="0"/>
              <a:buChar char="o"/>
              <a:defRPr sz="1400">
                <a:solidFill>
                  <a:prstClr val="black"/>
                </a:solidFill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Ethiopia has an attractive market for animal feed production, with unmet domestic demand estimated at USD 150mn and immense export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 estimate of 91 million tons of dried feed is annually produced; equivalent to 1.3 tons per year for the estimated 70 million cattle in the country (an average weight of 250 kg)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 estimated USD 8M in import-substitution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Potential to tap into USD 2.9B market in East and North Africa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/>
            <a:endParaRPr lang="en-GB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108362D0-04B5-4A6E-A485-DD9AD7C8C632}"/>
              </a:ext>
            </a:extLst>
          </p:cNvPr>
          <p:cNvCxnSpPr>
            <a:cxnSpLocks/>
          </p:cNvCxnSpPr>
          <p:nvPr/>
        </p:nvCxnSpPr>
        <p:spPr>
          <a:xfrm>
            <a:off x="9987466" y="737361"/>
            <a:ext cx="27997" cy="5345869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3986397-6078-4FCB-9300-EBAFAA5FCDFE}"/>
              </a:ext>
            </a:extLst>
          </p:cNvPr>
          <p:cNvCxnSpPr>
            <a:cxnSpLocks/>
          </p:cNvCxnSpPr>
          <p:nvPr/>
        </p:nvCxnSpPr>
        <p:spPr>
          <a:xfrm>
            <a:off x="6705219" y="784631"/>
            <a:ext cx="10933" cy="5298599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44BF306-043C-41EF-A2BC-BFA37DE45667}"/>
              </a:ext>
            </a:extLst>
          </p:cNvPr>
          <p:cNvSpPr txBox="1"/>
          <p:nvPr/>
        </p:nvSpPr>
        <p:spPr>
          <a:xfrm>
            <a:off x="493761" y="6316241"/>
            <a:ext cx="1258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Apart from the above areas, there are other lucrative businesses in which foreign investors can get involved such as production of wheat, floriculture, vegetables and fruits   </a:t>
            </a:r>
          </a:p>
        </p:txBody>
      </p:sp>
    </p:spTree>
    <p:extLst>
      <p:ext uri="{BB962C8B-B14F-4D97-AF65-F5344CB8AC3E}">
        <p14:creationId xmlns:p14="http://schemas.microsoft.com/office/powerpoint/2010/main" val="3283197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1.72900000000000009237E+00&quot;&gt;&lt;m_msothmcolidx val=&quot;0&quot;/&gt;&lt;m_rgb r=&quot;50&quot; g=&quot;B9&quot; b=&quot;C1&quot;/&gt;&lt;m_nBrightness tagver0=&quot;26206&quot; tagname0=&quot;m_nBrightnessUNRECOGNIZED&quot; val=&quot;0&quot;/&gt;&lt;/elem&gt;&lt;elem m_fUsage=&quot;1.55610000000000003872E+00&quot;&gt;&lt;m_msothmcolidx val=&quot;0&quot;/&gt;&lt;m_rgb r=&quot;54&quot; g=&quot;84&quot; b=&quot;9A&quot;/&gt;&lt;m_nBrightness tagver0=&quot;26206&quot; tagname0=&quot;m_nBrightnessUNRECOGNIZED&quot; val=&quot;0&quot;/&gt;&lt;/elem&gt;&lt;elem m_fUsage=&quot;8.10000000000000053291E-01&quot;&gt;&lt;m_msothmcolidx val=&quot;0&quot;/&gt;&lt;m_rgb r=&quot;4B&quot; g=&quot;86&quot; b=&quot;6D&quot;/&gt;&lt;m_nBrightness tagver0=&quot;26206&quot; tagname0=&quot;m_nBrightnessUNRECOGNIZED&quot; val=&quot;0&quot;/&gt;&lt;/elem&gt;&lt;elem m_fUsage=&quot;5.90490000000000181402E-01&quot;&gt;&lt;m_msothmcolidx val=&quot;0&quot;/&gt;&lt;m_rgb r=&quot;00&quot; g=&quot;20&quot; b=&quot;6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wanda Development Board Grid 16:9">
  <a:themeElements>
    <a:clrScheme name="Custom 3">
      <a:dk1>
        <a:srgbClr val="575757"/>
      </a:dk1>
      <a:lt1>
        <a:sysClr val="window" lastClr="FFFFFF"/>
      </a:lt1>
      <a:dk2>
        <a:srgbClr val="0E5D7F"/>
      </a:dk2>
      <a:lt2>
        <a:srgbClr val="F2F2F2"/>
      </a:lt2>
      <a:accent1>
        <a:srgbClr val="083448"/>
      </a:accent1>
      <a:accent2>
        <a:srgbClr val="0D5271"/>
      </a:accent2>
      <a:accent3>
        <a:srgbClr val="FFC010"/>
      </a:accent3>
      <a:accent4>
        <a:srgbClr val="3EB5EA"/>
      </a:accent4>
      <a:accent5>
        <a:srgbClr val="6E6F73"/>
      </a:accent5>
      <a:accent6>
        <a:srgbClr val="E00070"/>
      </a:accent6>
      <a:hlink>
        <a:srgbClr val="006CB7"/>
      </a:hlink>
      <a:folHlink>
        <a:srgbClr val="099BFF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  <a:prstDash val="sysDot"/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</a:spPr>
      <a:bodyPr wrap="square" lIns="0" tIns="0" rIns="0" bIns="0" rtlCol="0" anchor="ctr">
        <a:noAutofit/>
      </a:bodyPr>
      <a:lstStyle>
        <a:defPPr algn="ctr">
          <a:lnSpc>
            <a:spcPct val="90000"/>
          </a:lnSpc>
          <a:spcAft>
            <a:spcPts val="600"/>
          </a:spcAft>
          <a:defRPr sz="1200" dirty="0" smtClean="0"/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F20A36E34CA4DB0DB4635D3998AC1" ma:contentTypeVersion="10" ma:contentTypeDescription="Create a new document." ma:contentTypeScope="" ma:versionID="56d394cce0a6d1ea472e091ee93fb49f">
  <xsd:schema xmlns:xsd="http://www.w3.org/2001/XMLSchema" xmlns:xs="http://www.w3.org/2001/XMLSchema" xmlns:p="http://schemas.microsoft.com/office/2006/metadata/properties" xmlns:ns3="87cc9598-2264-4c41-9285-c84317f05f2e" xmlns:ns4="1f642384-f4a2-465b-9f8d-01702ab04914" targetNamespace="http://schemas.microsoft.com/office/2006/metadata/properties" ma:root="true" ma:fieldsID="cb7fcef16191b897bfc924b3fddbcc39" ns3:_="" ns4:_="">
    <xsd:import namespace="87cc9598-2264-4c41-9285-c84317f05f2e"/>
    <xsd:import namespace="1f642384-f4a2-465b-9f8d-01702ab049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c9598-2264-4c41-9285-c84317f05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42384-f4a2-465b-9f8d-01702ab049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B97853-CA75-4EDC-8DF2-F5CB45B0DA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F3FD48-1EE7-4909-900F-015452812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cc9598-2264-4c41-9285-c84317f05f2e"/>
    <ds:schemaRef ds:uri="1f642384-f4a2-465b-9f8d-01702ab049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3DE9EA-A11C-40E6-8C0B-00997B2C957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32415</TotalTime>
  <Words>1293</Words>
  <Application>Microsoft Office PowerPoint</Application>
  <PresentationFormat>Custom</PresentationFormat>
  <Paragraphs>167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Rwanda Development Board Grid 16:9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Ewenetu Feleke</dc:creator>
  <cp:keywords>Focus on Pharmaceutical</cp:keywords>
  <cp:lastModifiedBy>serkalem yetesha</cp:lastModifiedBy>
  <cp:revision>999</cp:revision>
  <cp:lastPrinted>2018-08-10T06:05:26Z</cp:lastPrinted>
  <dcterms:created xsi:type="dcterms:W3CDTF">2016-02-01T08:39:25Z</dcterms:created>
  <dcterms:modified xsi:type="dcterms:W3CDTF">2021-02-03T06:24:38Z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0x0101005A5F20A36E34CA4DB0DB4635D3998AC1</vt:lpwstr>
  </property>
</Properties>
</file>