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sldIdLst>
    <p:sldId id="315" r:id="rId3"/>
    <p:sldId id="340" r:id="rId4"/>
    <p:sldId id="335" r:id="rId5"/>
    <p:sldId id="336" r:id="rId6"/>
    <p:sldId id="337" r:id="rId7"/>
    <p:sldId id="349" r:id="rId8"/>
    <p:sldId id="350" r:id="rId9"/>
    <p:sldId id="351" r:id="rId10"/>
    <p:sldId id="353" r:id="rId11"/>
    <p:sldId id="35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Sheet1!$G$17</c:f>
              <c:strCache>
                <c:ptCount val="1"/>
                <c:pt idx="0">
                  <c:v>Project (Nos.)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18-4E3A-98AD-9C10B2972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Sheet1!$F$18:$F$21</c:f>
              <c:strCache>
                <c:ptCount val="4"/>
                <c:pt idx="0">
                  <c:v>Energy</c:v>
                </c:pt>
                <c:pt idx="1">
                  <c:v>Transport</c:v>
                </c:pt>
                <c:pt idx="2">
                  <c:v>Health</c:v>
                </c:pt>
                <c:pt idx="3">
                  <c:v>Housing</c:v>
                </c:pt>
              </c:strCache>
            </c:strRef>
          </c:cat>
          <c:val>
            <c:numRef>
              <c:f>Sheet1!$G$18:$G$21</c:f>
              <c:numCache>
                <c:formatCode>General</c:formatCode>
                <c:ptCount val="4"/>
                <c:pt idx="0">
                  <c:v>19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8-4E3A-98AD-9C10B2972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541592"/>
        <c:axId val="307542376"/>
      </c:barChart>
      <c:catAx>
        <c:axId val="307541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Sectors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542376"/>
        <c:crosses val="autoZero"/>
        <c:auto val="1"/>
        <c:lblAlgn val="ctr"/>
        <c:lblOffset val="100"/>
        <c:noMultiLvlLbl val="0"/>
      </c:catAx>
      <c:valAx>
        <c:axId val="307542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Project  in Nos.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54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A8ED9-05F4-48CF-8CE8-68FC3068CD8B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7A4D5-DC2C-4D68-BD5F-D834E1CB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8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70044-DFD0-4292-9B23-886F4DDAFEA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377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E60688-1D19-448A-AC81-FC9AED459A3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41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47808C-84B7-4381-9206-7531FFD27C8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185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942F5-80FA-4700-A2E9-842C4DA3DF1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64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B02ED6-A29A-4B0D-9333-B818DD4D21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223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80D307-9A99-4369-A344-532B442C210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339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99B537-572C-4392-92AE-A085B18E79B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130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AD821B-8B18-4D93-A976-95847CE4C96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485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283284-AC1F-4467-ABBE-1A331EC757F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6/16/2021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PPP Capacity Building And Knowledge Managemet Directorate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0499A-34B9-4D25-89CD-835CF2D004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67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A0BC0B8-D7CB-4EB6-BC6E-EED41260F1EE}" type="datetime1">
              <a:rPr lang="en-US" smtClean="0">
                <a:solidFill>
                  <a:srgbClr val="F8B323">
                    <a:lumMod val="50000"/>
                  </a:srgbClr>
                </a:solidFill>
              </a:rPr>
              <a:pPr>
                <a:defRPr/>
              </a:pPr>
              <a:t>6/16/2021</a:t>
            </a:fld>
            <a:endParaRPr lang="en-US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9E3152-DCB1-4C80-8A9A-A01B76C893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544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E7BAB-4982-478F-8971-3DC0824886D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954F8-EDDD-42C1-B2F3-7F84C59FD4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6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C8C5E-6F39-43A3-AED2-BE0D7208B6B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31569-DBAD-4A0B-B938-6BAA28D945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2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95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A0BC0B8-D7CB-4EB6-BC6E-EED41260F1EE}" type="datetime1">
              <a:rPr lang="en-US" smtClean="0">
                <a:solidFill>
                  <a:srgbClr val="F8B323">
                    <a:lumMod val="50000"/>
                  </a:srgbClr>
                </a:solidFill>
              </a:rPr>
              <a:pPr>
                <a:defRPr/>
              </a:pPr>
              <a:t>6/16/2021</a:t>
            </a:fld>
            <a:endParaRPr lang="en-US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59E3152-DCB1-4C80-8A9A-A01B76C8934F}" type="slidenum">
              <a:rPr lang="en-US" altLang="en-US" smtClean="0">
                <a:solidFill>
                  <a:srgbClr val="F8B32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361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1E645-1EF4-4B51-BB51-8B5EB33AE2C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67991-5BF3-4139-8558-B3886F56A85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727200" y="152400"/>
            <a:ext cx="9347200" cy="1752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36994"/>
      </p:ext>
    </p:extLst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401267-EFFF-4A35-BB31-EF336295E805}" type="datetime1">
              <a:rPr lang="en-US" smtClean="0">
                <a:solidFill>
                  <a:srgbClr val="F3F3F2"/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418DDA-962A-4C04-9F55-536D2E03A313}" type="slidenum">
              <a:rPr lang="en-US" smtClean="0">
                <a:solidFill>
                  <a:srgbClr val="F3F3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1397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5E4CE-A503-4084-ABA2-3367698171A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E3C33-3351-4CFD-85EF-5D9172B998C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38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6AA3F-373C-438A-97CD-05E8FB3B8BC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4197F-3F98-4582-9ED4-99714047E8CF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211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E8C1B-2D7D-4A3C-B125-31262A46137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134-0E11-486A-8B8C-4D03F25D348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2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37F29-4E4B-49C5-8467-6441605C23C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73683-0FF7-48AC-8807-1BBC96CE51D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3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1E645-1EF4-4B51-BB51-8B5EB33AE2CD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67991-5BF3-4139-8558-B3886F56A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27200" y="152400"/>
            <a:ext cx="9347200" cy="1752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9143631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>
              <a:defRPr/>
            </a:pPr>
            <a:fld id="{CDDDF9F6-6279-4AF7-B10D-1E9402C783D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>
              <a:defRPr/>
            </a:pPr>
            <a:fld id="{3D3FF3F7-D0A8-4F9F-B939-7A51DDFDFD80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1242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>
              <a:defRPr/>
            </a:pPr>
            <a:fld id="{97F4E4F1-D1CF-4361-A7D2-A4A5A02722D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>
              <a:defRPr/>
            </a:pPr>
            <a:fld id="{1A6B3617-F5B2-4E41-8ED8-0482FEB8E9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66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E7BAB-4982-478F-8971-3DC0824886D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954F8-EDDD-42C1-B2F3-7F84C59FD42E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585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C8C5E-6F39-43A3-AED2-BE0D7208B6B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31569-DBAD-4A0B-B938-6BAA28D94535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401267-EFFF-4A35-BB31-EF336295E805}" type="datetime1">
              <a:rPr lang="en-US" smtClean="0">
                <a:solidFill>
                  <a:srgbClr val="F3F3F2"/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418DDA-962A-4C04-9F55-536D2E03A313}" type="slidenum">
              <a:rPr lang="en-US" smtClean="0">
                <a:solidFill>
                  <a:srgbClr val="F3F3F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5366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E5E4CE-A503-4084-ABA2-3367698171A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E3C33-3351-4CFD-85EF-5D9172B9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3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E6AA3F-373C-438A-97CD-05E8FB3B8BC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4197F-3F98-4582-9ED4-99714047E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02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E8C1B-2D7D-4A3C-B125-31262A46137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FD134-0E11-486A-8B8C-4D03F25D34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B37F29-4E4B-49C5-8467-6441605C23C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73683-0FF7-48AC-8807-1BBC96CE5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4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>
              <a:defRPr/>
            </a:pPr>
            <a:fld id="{CDDDF9F6-6279-4AF7-B10D-1E9402C783D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>
              <a:defRPr/>
            </a:pPr>
            <a:fld id="{3D3FF3F7-D0A8-4F9F-B939-7A51DDFDFD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5907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>
              <a:defRPr/>
            </a:pPr>
            <a:fld id="{97F4E4F1-D1CF-4361-A7D2-A4A5A02722D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>
              <a:defRPr/>
            </a:pPr>
            <a:fld id="{1A6B3617-F5B2-4E41-8ED8-0482FEB8E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0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>
              <a:defRPr/>
            </a:pPr>
            <a:fld id="{3E66B276-7CC7-455D-9484-0E37DE66FB4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F11C5F9-8417-4536-8BD2-184A196BF4B6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926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zoom dir="in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>
              <a:defRPr/>
            </a:pPr>
            <a:fld id="{3E66B276-7CC7-455D-9484-0E37DE66FB4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>
                <a:defRPr/>
              </a:pPr>
              <a:t>6/16/2021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F11C5F9-8417-4536-8BD2-184A196BF4B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08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zoom dir="in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ppethiopiaashenafi@gmail.com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B998-C693-4FC4-9B6C-96379F73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676400"/>
            <a:ext cx="8662988" cy="4572000"/>
          </a:xfrm>
        </p:spPr>
        <p:txBody>
          <a:bodyPr/>
          <a:lstStyle/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cap="all" spc="200" dirty="0">
                <a:solidFill>
                  <a:srgbClr val="0070C0"/>
                </a:solidFill>
                <a:latin typeface="Impact"/>
                <a:ea typeface="+mj-ea"/>
                <a:cs typeface="+mj-cs"/>
              </a:rPr>
              <a:t>          </a:t>
            </a:r>
            <a:r>
              <a:rPr lang="en-US" sz="2400" cap="all" spc="200" dirty="0">
                <a:solidFill>
                  <a:srgbClr val="0070C0"/>
                </a:solidFill>
                <a:latin typeface="Impact"/>
                <a:ea typeface="+mj-ea"/>
                <a:cs typeface="+mj-cs"/>
              </a:rPr>
              <a:t>PPP Projects Pipeline 2020/2021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A3BBA-81D7-48BB-A94E-6EFDA05B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67991-5BF3-4139-8558-B3886F56A8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696308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6739D-EDC8-498E-85A4-55CD2C5C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AA61D-A15B-47E5-A8D3-AFC29A5A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</a:rPr>
              <a:t>PPP Capacity building and Knowledge management Directorate 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</a:rPr>
              <a:t>Director, Ashenafi Abera 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</a:rPr>
              <a:t>+251 912 16 21 08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tx1"/>
                </a:solidFill>
                <a:hlinkClick r:id="rId2"/>
              </a:rPr>
              <a:t>pppethiopiaashenafi@gmail.com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2C1CB-F26B-4217-A895-4FB67FFC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67991-5BF3-4139-8558-B3886F56A85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38230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0B998-C693-4FC4-9B6C-96379F73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676400"/>
            <a:ext cx="8662988" cy="4572000"/>
          </a:xfrm>
        </p:spPr>
        <p:txBody>
          <a:bodyPr/>
          <a:lstStyle/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endParaRPr lang="en-US" cap="all" spc="200" dirty="0">
              <a:solidFill>
                <a:srgbClr val="2A1A00"/>
              </a:solidFill>
              <a:latin typeface="Impact"/>
              <a:ea typeface="+mj-ea"/>
              <a:cs typeface="+mj-cs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cap="all" spc="200" dirty="0">
                <a:solidFill>
                  <a:srgbClr val="0070C0"/>
                </a:solidFill>
                <a:latin typeface="Impact"/>
                <a:ea typeface="+mj-ea"/>
                <a:cs typeface="+mj-cs"/>
              </a:rPr>
              <a:t>          </a:t>
            </a:r>
            <a:endParaRPr lang="en-US" sz="2400" cap="all" spc="200" dirty="0">
              <a:solidFill>
                <a:srgbClr val="0070C0"/>
              </a:solidFill>
              <a:latin typeface="Impac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A3BBA-81D7-48BB-A94E-6EFDA05B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67991-5BF3-4139-8558-B3886F56A8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027722" y="2258060"/>
          <a:ext cx="7696200" cy="4463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1642712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Existing PPP Pipeline in Ethiopia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206044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8"/>
          <p:cNvSpPr>
            <a:spLocks/>
          </p:cNvSpPr>
          <p:nvPr/>
        </p:nvSpPr>
        <p:spPr bwMode="auto">
          <a:xfrm>
            <a:off x="7139918" y="601662"/>
            <a:ext cx="3085306" cy="1962150"/>
          </a:xfrm>
          <a:custGeom>
            <a:avLst/>
            <a:gdLst>
              <a:gd name="T0" fmla="*/ 0 w 299"/>
              <a:gd name="T1" fmla="*/ 0 h 201"/>
              <a:gd name="T2" fmla="*/ 16 w 299"/>
              <a:gd name="T3" fmla="*/ 32 h 201"/>
              <a:gd name="T4" fmla="*/ 21 w 299"/>
              <a:gd name="T5" fmla="*/ 46 h 201"/>
              <a:gd name="T6" fmla="*/ 45 w 299"/>
              <a:gd name="T7" fmla="*/ 71 h 201"/>
              <a:gd name="T8" fmla="*/ 54 w 299"/>
              <a:gd name="T9" fmla="*/ 85 h 201"/>
              <a:gd name="T10" fmla="*/ 57 w 299"/>
              <a:gd name="T11" fmla="*/ 100 h 201"/>
              <a:gd name="T12" fmla="*/ 51 w 299"/>
              <a:gd name="T13" fmla="*/ 117 h 201"/>
              <a:gd name="T14" fmla="*/ 54 w 299"/>
              <a:gd name="T15" fmla="*/ 127 h 201"/>
              <a:gd name="T16" fmla="*/ 70 w 299"/>
              <a:gd name="T17" fmla="*/ 168 h 201"/>
              <a:gd name="T18" fmla="*/ 71 w 299"/>
              <a:gd name="T19" fmla="*/ 185 h 201"/>
              <a:gd name="T20" fmla="*/ 71 w 299"/>
              <a:gd name="T21" fmla="*/ 191 h 201"/>
              <a:gd name="T22" fmla="*/ 76 w 299"/>
              <a:gd name="T23" fmla="*/ 199 h 201"/>
              <a:gd name="T24" fmla="*/ 85 w 299"/>
              <a:gd name="T25" fmla="*/ 201 h 201"/>
              <a:gd name="T26" fmla="*/ 99 w 299"/>
              <a:gd name="T27" fmla="*/ 200 h 201"/>
              <a:gd name="T28" fmla="*/ 108 w 299"/>
              <a:gd name="T29" fmla="*/ 196 h 201"/>
              <a:gd name="T30" fmla="*/ 115 w 299"/>
              <a:gd name="T31" fmla="*/ 198 h 201"/>
              <a:gd name="T32" fmla="*/ 139 w 299"/>
              <a:gd name="T33" fmla="*/ 176 h 201"/>
              <a:gd name="T34" fmla="*/ 148 w 299"/>
              <a:gd name="T35" fmla="*/ 170 h 201"/>
              <a:gd name="T36" fmla="*/ 184 w 299"/>
              <a:gd name="T37" fmla="*/ 166 h 201"/>
              <a:gd name="T38" fmla="*/ 197 w 299"/>
              <a:gd name="T39" fmla="*/ 152 h 201"/>
              <a:gd name="T40" fmla="*/ 218 w 299"/>
              <a:gd name="T41" fmla="*/ 150 h 201"/>
              <a:gd name="T42" fmla="*/ 227 w 299"/>
              <a:gd name="T43" fmla="*/ 138 h 201"/>
              <a:gd name="T44" fmla="*/ 238 w 299"/>
              <a:gd name="T45" fmla="*/ 129 h 201"/>
              <a:gd name="T46" fmla="*/ 252 w 299"/>
              <a:gd name="T47" fmla="*/ 121 h 201"/>
              <a:gd name="T48" fmla="*/ 273 w 299"/>
              <a:gd name="T49" fmla="*/ 114 h 201"/>
              <a:gd name="T50" fmla="*/ 299 w 299"/>
              <a:gd name="T51" fmla="*/ 92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99" h="201">
                <a:moveTo>
                  <a:pt x="0" y="0"/>
                </a:moveTo>
                <a:lnTo>
                  <a:pt x="16" y="32"/>
                </a:lnTo>
                <a:lnTo>
                  <a:pt x="21" y="46"/>
                </a:lnTo>
                <a:lnTo>
                  <a:pt x="45" y="71"/>
                </a:lnTo>
                <a:lnTo>
                  <a:pt x="54" y="85"/>
                </a:lnTo>
                <a:lnTo>
                  <a:pt x="57" y="100"/>
                </a:lnTo>
                <a:lnTo>
                  <a:pt x="51" y="117"/>
                </a:lnTo>
                <a:lnTo>
                  <a:pt x="54" y="127"/>
                </a:lnTo>
                <a:lnTo>
                  <a:pt x="70" y="168"/>
                </a:lnTo>
                <a:lnTo>
                  <a:pt x="71" y="185"/>
                </a:lnTo>
                <a:lnTo>
                  <a:pt x="71" y="191"/>
                </a:lnTo>
                <a:lnTo>
                  <a:pt x="76" y="199"/>
                </a:lnTo>
                <a:lnTo>
                  <a:pt x="85" y="201"/>
                </a:lnTo>
                <a:lnTo>
                  <a:pt x="99" y="200"/>
                </a:lnTo>
                <a:lnTo>
                  <a:pt x="108" y="196"/>
                </a:lnTo>
                <a:lnTo>
                  <a:pt x="115" y="198"/>
                </a:lnTo>
                <a:lnTo>
                  <a:pt x="139" y="176"/>
                </a:lnTo>
                <a:lnTo>
                  <a:pt x="148" y="170"/>
                </a:lnTo>
                <a:lnTo>
                  <a:pt x="184" y="166"/>
                </a:lnTo>
                <a:lnTo>
                  <a:pt x="197" y="152"/>
                </a:lnTo>
                <a:lnTo>
                  <a:pt x="218" y="150"/>
                </a:lnTo>
                <a:lnTo>
                  <a:pt x="227" y="138"/>
                </a:lnTo>
                <a:lnTo>
                  <a:pt x="238" y="129"/>
                </a:lnTo>
                <a:lnTo>
                  <a:pt x="252" y="121"/>
                </a:lnTo>
                <a:lnTo>
                  <a:pt x="273" y="114"/>
                </a:lnTo>
                <a:lnTo>
                  <a:pt x="299" y="92"/>
                </a:lnTo>
              </a:path>
            </a:pathLst>
          </a:custGeom>
          <a:noFill/>
          <a:ln w="31750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6097723" y="592146"/>
            <a:ext cx="4106864" cy="3609975"/>
          </a:xfrm>
          <a:custGeom>
            <a:avLst/>
            <a:gdLst>
              <a:gd name="T0" fmla="*/ 0 w 398"/>
              <a:gd name="T1" fmla="*/ 0 h 374"/>
              <a:gd name="T2" fmla="*/ 2 w 398"/>
              <a:gd name="T3" fmla="*/ 16 h 374"/>
              <a:gd name="T4" fmla="*/ 10 w 398"/>
              <a:gd name="T5" fmla="*/ 33 h 374"/>
              <a:gd name="T6" fmla="*/ 19 w 398"/>
              <a:gd name="T7" fmla="*/ 37 h 374"/>
              <a:gd name="T8" fmla="*/ 22 w 398"/>
              <a:gd name="T9" fmla="*/ 49 h 374"/>
              <a:gd name="T10" fmla="*/ 33 w 398"/>
              <a:gd name="T11" fmla="*/ 54 h 374"/>
              <a:gd name="T12" fmla="*/ 47 w 398"/>
              <a:gd name="T13" fmla="*/ 85 h 374"/>
              <a:gd name="T14" fmla="*/ 63 w 398"/>
              <a:gd name="T15" fmla="*/ 118 h 374"/>
              <a:gd name="T16" fmla="*/ 80 w 398"/>
              <a:gd name="T17" fmla="*/ 145 h 374"/>
              <a:gd name="T18" fmla="*/ 77 w 398"/>
              <a:gd name="T19" fmla="*/ 131 h 374"/>
              <a:gd name="T20" fmla="*/ 85 w 398"/>
              <a:gd name="T21" fmla="*/ 136 h 374"/>
              <a:gd name="T22" fmla="*/ 122 w 398"/>
              <a:gd name="T23" fmla="*/ 152 h 374"/>
              <a:gd name="T24" fmla="*/ 130 w 398"/>
              <a:gd name="T25" fmla="*/ 163 h 374"/>
              <a:gd name="T26" fmla="*/ 141 w 398"/>
              <a:gd name="T27" fmla="*/ 169 h 374"/>
              <a:gd name="T28" fmla="*/ 169 w 398"/>
              <a:gd name="T29" fmla="*/ 205 h 374"/>
              <a:gd name="T30" fmla="*/ 176 w 398"/>
              <a:gd name="T31" fmla="*/ 211 h 374"/>
              <a:gd name="T32" fmla="*/ 174 w 398"/>
              <a:gd name="T33" fmla="*/ 217 h 374"/>
              <a:gd name="T34" fmla="*/ 160 w 398"/>
              <a:gd name="T35" fmla="*/ 228 h 374"/>
              <a:gd name="T36" fmla="*/ 162 w 398"/>
              <a:gd name="T37" fmla="*/ 236 h 374"/>
              <a:gd name="T38" fmla="*/ 172 w 398"/>
              <a:gd name="T39" fmla="*/ 234 h 374"/>
              <a:gd name="T40" fmla="*/ 200 w 398"/>
              <a:gd name="T41" fmla="*/ 262 h 374"/>
              <a:gd name="T42" fmla="*/ 212 w 398"/>
              <a:gd name="T43" fmla="*/ 268 h 374"/>
              <a:gd name="T44" fmla="*/ 225 w 398"/>
              <a:gd name="T45" fmla="*/ 264 h 374"/>
              <a:gd name="T46" fmla="*/ 232 w 398"/>
              <a:gd name="T47" fmla="*/ 262 h 374"/>
              <a:gd name="T48" fmla="*/ 244 w 398"/>
              <a:gd name="T49" fmla="*/ 255 h 374"/>
              <a:gd name="T50" fmla="*/ 272 w 398"/>
              <a:gd name="T51" fmla="*/ 254 h 374"/>
              <a:gd name="T52" fmla="*/ 286 w 398"/>
              <a:gd name="T53" fmla="*/ 244 h 374"/>
              <a:gd name="T54" fmla="*/ 294 w 398"/>
              <a:gd name="T55" fmla="*/ 239 h 374"/>
              <a:gd name="T56" fmla="*/ 312 w 398"/>
              <a:gd name="T57" fmla="*/ 241 h 374"/>
              <a:gd name="T58" fmla="*/ 319 w 398"/>
              <a:gd name="T59" fmla="*/ 237 h 374"/>
              <a:gd name="T60" fmla="*/ 335 w 398"/>
              <a:gd name="T61" fmla="*/ 234 h 374"/>
              <a:gd name="T62" fmla="*/ 366 w 398"/>
              <a:gd name="T63" fmla="*/ 223 h 374"/>
              <a:gd name="T64" fmla="*/ 373 w 398"/>
              <a:gd name="T65" fmla="*/ 223 h 374"/>
              <a:gd name="T66" fmla="*/ 385 w 398"/>
              <a:gd name="T67" fmla="*/ 212 h 374"/>
              <a:gd name="T68" fmla="*/ 393 w 398"/>
              <a:gd name="T69" fmla="*/ 208 h 374"/>
              <a:gd name="T70" fmla="*/ 396 w 398"/>
              <a:gd name="T71" fmla="*/ 217 h 374"/>
              <a:gd name="T72" fmla="*/ 392 w 398"/>
              <a:gd name="T73" fmla="*/ 237 h 374"/>
              <a:gd name="T74" fmla="*/ 398 w 398"/>
              <a:gd name="T75" fmla="*/ 253 h 374"/>
              <a:gd name="T76" fmla="*/ 389 w 398"/>
              <a:gd name="T77" fmla="*/ 256 h 374"/>
              <a:gd name="T78" fmla="*/ 388 w 398"/>
              <a:gd name="T79" fmla="*/ 271 h 374"/>
              <a:gd name="T80" fmla="*/ 381 w 398"/>
              <a:gd name="T81" fmla="*/ 289 h 374"/>
              <a:gd name="T82" fmla="*/ 366 w 398"/>
              <a:gd name="T83" fmla="*/ 322 h 374"/>
              <a:gd name="T84" fmla="*/ 348 w 398"/>
              <a:gd name="T85" fmla="*/ 356 h 374"/>
              <a:gd name="T86" fmla="*/ 340 w 398"/>
              <a:gd name="T87" fmla="*/ 374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98" h="374">
                <a:moveTo>
                  <a:pt x="0" y="0"/>
                </a:moveTo>
                <a:cubicBezTo>
                  <a:pt x="0" y="5"/>
                  <a:pt x="0" y="11"/>
                  <a:pt x="2" y="16"/>
                </a:cubicBezTo>
                <a:cubicBezTo>
                  <a:pt x="4" y="21"/>
                  <a:pt x="7" y="30"/>
                  <a:pt x="10" y="33"/>
                </a:cubicBezTo>
                <a:cubicBezTo>
                  <a:pt x="13" y="36"/>
                  <a:pt x="17" y="34"/>
                  <a:pt x="19" y="37"/>
                </a:cubicBezTo>
                <a:cubicBezTo>
                  <a:pt x="21" y="40"/>
                  <a:pt x="20" y="46"/>
                  <a:pt x="22" y="49"/>
                </a:cubicBezTo>
                <a:cubicBezTo>
                  <a:pt x="24" y="52"/>
                  <a:pt x="29" y="48"/>
                  <a:pt x="33" y="54"/>
                </a:cubicBezTo>
                <a:cubicBezTo>
                  <a:pt x="37" y="60"/>
                  <a:pt x="42" y="74"/>
                  <a:pt x="47" y="85"/>
                </a:cubicBezTo>
                <a:cubicBezTo>
                  <a:pt x="52" y="96"/>
                  <a:pt x="58" y="108"/>
                  <a:pt x="63" y="118"/>
                </a:cubicBezTo>
                <a:cubicBezTo>
                  <a:pt x="68" y="128"/>
                  <a:pt x="78" y="143"/>
                  <a:pt x="80" y="145"/>
                </a:cubicBezTo>
                <a:cubicBezTo>
                  <a:pt x="82" y="147"/>
                  <a:pt x="76" y="132"/>
                  <a:pt x="77" y="131"/>
                </a:cubicBezTo>
                <a:cubicBezTo>
                  <a:pt x="78" y="130"/>
                  <a:pt x="78" y="133"/>
                  <a:pt x="85" y="136"/>
                </a:cubicBezTo>
                <a:cubicBezTo>
                  <a:pt x="92" y="139"/>
                  <a:pt x="115" y="148"/>
                  <a:pt x="122" y="152"/>
                </a:cubicBezTo>
                <a:cubicBezTo>
                  <a:pt x="129" y="156"/>
                  <a:pt x="127" y="160"/>
                  <a:pt x="130" y="163"/>
                </a:cubicBezTo>
                <a:cubicBezTo>
                  <a:pt x="133" y="166"/>
                  <a:pt x="135" y="162"/>
                  <a:pt x="141" y="169"/>
                </a:cubicBezTo>
                <a:cubicBezTo>
                  <a:pt x="147" y="176"/>
                  <a:pt x="163" y="198"/>
                  <a:pt x="169" y="205"/>
                </a:cubicBezTo>
                <a:cubicBezTo>
                  <a:pt x="175" y="212"/>
                  <a:pt x="175" y="209"/>
                  <a:pt x="176" y="211"/>
                </a:cubicBezTo>
                <a:cubicBezTo>
                  <a:pt x="177" y="213"/>
                  <a:pt x="177" y="214"/>
                  <a:pt x="174" y="217"/>
                </a:cubicBezTo>
                <a:cubicBezTo>
                  <a:pt x="171" y="220"/>
                  <a:pt x="162" y="225"/>
                  <a:pt x="160" y="228"/>
                </a:cubicBezTo>
                <a:cubicBezTo>
                  <a:pt x="158" y="231"/>
                  <a:pt x="160" y="235"/>
                  <a:pt x="162" y="236"/>
                </a:cubicBezTo>
                <a:cubicBezTo>
                  <a:pt x="164" y="237"/>
                  <a:pt x="166" y="230"/>
                  <a:pt x="172" y="234"/>
                </a:cubicBezTo>
                <a:cubicBezTo>
                  <a:pt x="178" y="238"/>
                  <a:pt x="193" y="256"/>
                  <a:pt x="200" y="262"/>
                </a:cubicBezTo>
                <a:cubicBezTo>
                  <a:pt x="207" y="268"/>
                  <a:pt x="208" y="268"/>
                  <a:pt x="212" y="268"/>
                </a:cubicBezTo>
                <a:cubicBezTo>
                  <a:pt x="216" y="268"/>
                  <a:pt x="222" y="265"/>
                  <a:pt x="225" y="264"/>
                </a:cubicBezTo>
                <a:cubicBezTo>
                  <a:pt x="228" y="263"/>
                  <a:pt x="229" y="263"/>
                  <a:pt x="232" y="262"/>
                </a:cubicBezTo>
                <a:cubicBezTo>
                  <a:pt x="235" y="261"/>
                  <a:pt x="237" y="256"/>
                  <a:pt x="244" y="255"/>
                </a:cubicBezTo>
                <a:cubicBezTo>
                  <a:pt x="251" y="254"/>
                  <a:pt x="265" y="256"/>
                  <a:pt x="272" y="254"/>
                </a:cubicBezTo>
                <a:cubicBezTo>
                  <a:pt x="279" y="252"/>
                  <a:pt x="282" y="246"/>
                  <a:pt x="286" y="244"/>
                </a:cubicBezTo>
                <a:cubicBezTo>
                  <a:pt x="290" y="242"/>
                  <a:pt x="290" y="239"/>
                  <a:pt x="294" y="239"/>
                </a:cubicBezTo>
                <a:cubicBezTo>
                  <a:pt x="298" y="239"/>
                  <a:pt x="308" y="241"/>
                  <a:pt x="312" y="241"/>
                </a:cubicBezTo>
                <a:cubicBezTo>
                  <a:pt x="316" y="241"/>
                  <a:pt x="315" y="238"/>
                  <a:pt x="319" y="237"/>
                </a:cubicBezTo>
                <a:cubicBezTo>
                  <a:pt x="323" y="236"/>
                  <a:pt x="327" y="236"/>
                  <a:pt x="335" y="234"/>
                </a:cubicBezTo>
                <a:cubicBezTo>
                  <a:pt x="343" y="232"/>
                  <a:pt x="360" y="225"/>
                  <a:pt x="366" y="223"/>
                </a:cubicBezTo>
                <a:cubicBezTo>
                  <a:pt x="372" y="221"/>
                  <a:pt x="370" y="225"/>
                  <a:pt x="373" y="223"/>
                </a:cubicBezTo>
                <a:cubicBezTo>
                  <a:pt x="376" y="221"/>
                  <a:pt x="382" y="214"/>
                  <a:pt x="385" y="212"/>
                </a:cubicBezTo>
                <a:cubicBezTo>
                  <a:pt x="388" y="210"/>
                  <a:pt x="391" y="207"/>
                  <a:pt x="393" y="208"/>
                </a:cubicBezTo>
                <a:cubicBezTo>
                  <a:pt x="395" y="209"/>
                  <a:pt x="396" y="212"/>
                  <a:pt x="396" y="217"/>
                </a:cubicBezTo>
                <a:cubicBezTo>
                  <a:pt x="396" y="222"/>
                  <a:pt x="392" y="231"/>
                  <a:pt x="392" y="237"/>
                </a:cubicBezTo>
                <a:cubicBezTo>
                  <a:pt x="392" y="243"/>
                  <a:pt x="398" y="250"/>
                  <a:pt x="398" y="253"/>
                </a:cubicBezTo>
                <a:cubicBezTo>
                  <a:pt x="398" y="256"/>
                  <a:pt x="391" y="253"/>
                  <a:pt x="389" y="256"/>
                </a:cubicBezTo>
                <a:cubicBezTo>
                  <a:pt x="387" y="259"/>
                  <a:pt x="389" y="266"/>
                  <a:pt x="388" y="271"/>
                </a:cubicBezTo>
                <a:cubicBezTo>
                  <a:pt x="387" y="276"/>
                  <a:pt x="385" y="281"/>
                  <a:pt x="381" y="289"/>
                </a:cubicBezTo>
                <a:cubicBezTo>
                  <a:pt x="377" y="297"/>
                  <a:pt x="371" y="311"/>
                  <a:pt x="366" y="322"/>
                </a:cubicBezTo>
                <a:cubicBezTo>
                  <a:pt x="361" y="333"/>
                  <a:pt x="352" y="347"/>
                  <a:pt x="348" y="356"/>
                </a:cubicBezTo>
                <a:cubicBezTo>
                  <a:pt x="344" y="365"/>
                  <a:pt x="342" y="369"/>
                  <a:pt x="340" y="374"/>
                </a:cubicBezTo>
              </a:path>
            </a:pathLst>
          </a:custGeom>
          <a:noFill/>
          <a:ln w="31750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8450400" y="4192587"/>
            <a:ext cx="1166019" cy="1447800"/>
          </a:xfrm>
          <a:custGeom>
            <a:avLst/>
            <a:gdLst>
              <a:gd name="T0" fmla="*/ 113 w 113"/>
              <a:gd name="T1" fmla="*/ 0 h 152"/>
              <a:gd name="T2" fmla="*/ 107 w 113"/>
              <a:gd name="T3" fmla="*/ 18 h 152"/>
              <a:gd name="T4" fmla="*/ 78 w 113"/>
              <a:gd name="T5" fmla="*/ 68 h 152"/>
              <a:gd name="T6" fmla="*/ 44 w 113"/>
              <a:gd name="T7" fmla="*/ 108 h 152"/>
              <a:gd name="T8" fmla="*/ 0 w 113"/>
              <a:gd name="T9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152">
                <a:moveTo>
                  <a:pt x="113" y="0"/>
                </a:moveTo>
                <a:lnTo>
                  <a:pt x="107" y="18"/>
                </a:lnTo>
                <a:lnTo>
                  <a:pt x="78" y="68"/>
                </a:lnTo>
                <a:lnTo>
                  <a:pt x="44" y="108"/>
                </a:lnTo>
                <a:lnTo>
                  <a:pt x="0" y="152"/>
                </a:lnTo>
              </a:path>
            </a:pathLst>
          </a:custGeom>
          <a:noFill/>
          <a:ln w="31750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5922304" y="1144587"/>
            <a:ext cx="515939" cy="1447800"/>
          </a:xfrm>
          <a:custGeom>
            <a:avLst/>
            <a:gdLst>
              <a:gd name="T0" fmla="*/ 50 w 50"/>
              <a:gd name="T1" fmla="*/ 0 h 148"/>
              <a:gd name="T2" fmla="*/ 15 w 50"/>
              <a:gd name="T3" fmla="*/ 27 h 148"/>
              <a:gd name="T4" fmla="*/ 13 w 50"/>
              <a:gd name="T5" fmla="*/ 42 h 148"/>
              <a:gd name="T6" fmla="*/ 8 w 50"/>
              <a:gd name="T7" fmla="*/ 76 h 148"/>
              <a:gd name="T8" fmla="*/ 10 w 50"/>
              <a:gd name="T9" fmla="*/ 110 h 148"/>
              <a:gd name="T10" fmla="*/ 0 w 50"/>
              <a:gd name="T11" fmla="*/ 14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" h="148">
                <a:moveTo>
                  <a:pt x="50" y="0"/>
                </a:moveTo>
                <a:cubicBezTo>
                  <a:pt x="35" y="10"/>
                  <a:pt x="21" y="20"/>
                  <a:pt x="15" y="27"/>
                </a:cubicBezTo>
                <a:cubicBezTo>
                  <a:pt x="9" y="34"/>
                  <a:pt x="14" y="34"/>
                  <a:pt x="13" y="42"/>
                </a:cubicBezTo>
                <a:cubicBezTo>
                  <a:pt x="12" y="50"/>
                  <a:pt x="9" y="65"/>
                  <a:pt x="8" y="76"/>
                </a:cubicBezTo>
                <a:cubicBezTo>
                  <a:pt x="7" y="87"/>
                  <a:pt x="11" y="98"/>
                  <a:pt x="10" y="110"/>
                </a:cubicBezTo>
                <a:cubicBezTo>
                  <a:pt x="9" y="122"/>
                  <a:pt x="2" y="142"/>
                  <a:pt x="0" y="148"/>
                </a:cubicBez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5148397" y="2582871"/>
            <a:ext cx="773906" cy="1609725"/>
          </a:xfrm>
          <a:custGeom>
            <a:avLst/>
            <a:gdLst>
              <a:gd name="T0" fmla="*/ 75 w 75"/>
              <a:gd name="T1" fmla="*/ 0 h 169"/>
              <a:gd name="T2" fmla="*/ 66 w 75"/>
              <a:gd name="T3" fmla="*/ 5 h 169"/>
              <a:gd name="T4" fmla="*/ 48 w 75"/>
              <a:gd name="T5" fmla="*/ 33 h 169"/>
              <a:gd name="T6" fmla="*/ 46 w 75"/>
              <a:gd name="T7" fmla="*/ 56 h 169"/>
              <a:gd name="T8" fmla="*/ 34 w 75"/>
              <a:gd name="T9" fmla="*/ 62 h 169"/>
              <a:gd name="T10" fmla="*/ 29 w 75"/>
              <a:gd name="T11" fmla="*/ 73 h 169"/>
              <a:gd name="T12" fmla="*/ 35 w 75"/>
              <a:gd name="T13" fmla="*/ 93 h 169"/>
              <a:gd name="T14" fmla="*/ 33 w 75"/>
              <a:gd name="T15" fmla="*/ 99 h 169"/>
              <a:gd name="T16" fmla="*/ 36 w 75"/>
              <a:gd name="T17" fmla="*/ 112 h 169"/>
              <a:gd name="T18" fmla="*/ 34 w 75"/>
              <a:gd name="T19" fmla="*/ 118 h 169"/>
              <a:gd name="T20" fmla="*/ 23 w 75"/>
              <a:gd name="T21" fmla="*/ 129 h 169"/>
              <a:gd name="T22" fmla="*/ 7 w 75"/>
              <a:gd name="T23" fmla="*/ 133 h 169"/>
              <a:gd name="T24" fmla="*/ 0 w 75"/>
              <a:gd name="T25" fmla="*/ 137 h 169"/>
              <a:gd name="T26" fmla="*/ 24 w 75"/>
              <a:gd name="T27" fmla="*/ 146 h 169"/>
              <a:gd name="T28" fmla="*/ 36 w 75"/>
              <a:gd name="T29" fmla="*/ 169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5" h="169">
                <a:moveTo>
                  <a:pt x="75" y="0"/>
                </a:moveTo>
                <a:lnTo>
                  <a:pt x="66" y="5"/>
                </a:lnTo>
                <a:lnTo>
                  <a:pt x="48" y="33"/>
                </a:lnTo>
                <a:lnTo>
                  <a:pt x="46" y="56"/>
                </a:lnTo>
                <a:lnTo>
                  <a:pt x="34" y="62"/>
                </a:lnTo>
                <a:lnTo>
                  <a:pt x="29" y="73"/>
                </a:lnTo>
                <a:lnTo>
                  <a:pt x="35" y="93"/>
                </a:lnTo>
                <a:lnTo>
                  <a:pt x="33" y="99"/>
                </a:lnTo>
                <a:lnTo>
                  <a:pt x="36" y="112"/>
                </a:lnTo>
                <a:lnTo>
                  <a:pt x="34" y="118"/>
                </a:lnTo>
                <a:lnTo>
                  <a:pt x="23" y="129"/>
                </a:lnTo>
                <a:lnTo>
                  <a:pt x="7" y="133"/>
                </a:lnTo>
                <a:lnTo>
                  <a:pt x="0" y="137"/>
                </a:lnTo>
                <a:lnTo>
                  <a:pt x="24" y="146"/>
                </a:lnTo>
                <a:lnTo>
                  <a:pt x="36" y="169"/>
                </a:ln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5530193" y="4192587"/>
            <a:ext cx="433389" cy="647700"/>
          </a:xfrm>
          <a:custGeom>
            <a:avLst/>
            <a:gdLst>
              <a:gd name="T0" fmla="*/ 0 w 42"/>
              <a:gd name="T1" fmla="*/ 0 h 68"/>
              <a:gd name="T2" fmla="*/ 11 w 42"/>
              <a:gd name="T3" fmla="*/ 19 h 68"/>
              <a:gd name="T4" fmla="*/ 20 w 42"/>
              <a:gd name="T5" fmla="*/ 46 h 68"/>
              <a:gd name="T6" fmla="*/ 27 w 42"/>
              <a:gd name="T7" fmla="*/ 39 h 68"/>
              <a:gd name="T8" fmla="*/ 34 w 42"/>
              <a:gd name="T9" fmla="*/ 44 h 68"/>
              <a:gd name="T10" fmla="*/ 38 w 42"/>
              <a:gd name="T11" fmla="*/ 51 h 68"/>
              <a:gd name="T12" fmla="*/ 42 w 42"/>
              <a:gd name="T13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" h="68">
                <a:moveTo>
                  <a:pt x="0" y="0"/>
                </a:moveTo>
                <a:lnTo>
                  <a:pt x="11" y="19"/>
                </a:lnTo>
                <a:lnTo>
                  <a:pt x="20" y="46"/>
                </a:lnTo>
                <a:lnTo>
                  <a:pt x="27" y="39"/>
                </a:lnTo>
                <a:lnTo>
                  <a:pt x="34" y="44"/>
                </a:lnTo>
                <a:lnTo>
                  <a:pt x="38" y="51"/>
                </a:lnTo>
                <a:lnTo>
                  <a:pt x="42" y="68"/>
                </a:ln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4952343" y="2916240"/>
            <a:ext cx="4354514" cy="2219325"/>
          </a:xfrm>
          <a:custGeom>
            <a:avLst/>
            <a:gdLst>
              <a:gd name="T0" fmla="*/ 0 w 422"/>
              <a:gd name="T1" fmla="*/ 231 h 233"/>
              <a:gd name="T2" fmla="*/ 19 w 422"/>
              <a:gd name="T3" fmla="*/ 227 h 233"/>
              <a:gd name="T4" fmla="*/ 26 w 422"/>
              <a:gd name="T5" fmla="*/ 233 h 233"/>
              <a:gd name="T6" fmla="*/ 59 w 422"/>
              <a:gd name="T7" fmla="*/ 202 h 233"/>
              <a:gd name="T8" fmla="*/ 118 w 422"/>
              <a:gd name="T9" fmla="*/ 202 h 233"/>
              <a:gd name="T10" fmla="*/ 160 w 422"/>
              <a:gd name="T11" fmla="*/ 229 h 233"/>
              <a:gd name="T12" fmla="*/ 198 w 422"/>
              <a:gd name="T13" fmla="*/ 229 h 233"/>
              <a:gd name="T14" fmla="*/ 208 w 422"/>
              <a:gd name="T15" fmla="*/ 212 h 233"/>
              <a:gd name="T16" fmla="*/ 215 w 422"/>
              <a:gd name="T17" fmla="*/ 212 h 233"/>
              <a:gd name="T18" fmla="*/ 227 w 422"/>
              <a:gd name="T19" fmla="*/ 204 h 233"/>
              <a:gd name="T20" fmla="*/ 258 w 422"/>
              <a:gd name="T21" fmla="*/ 214 h 233"/>
              <a:gd name="T22" fmla="*/ 274 w 422"/>
              <a:gd name="T23" fmla="*/ 202 h 233"/>
              <a:gd name="T24" fmla="*/ 285 w 422"/>
              <a:gd name="T25" fmla="*/ 203 h 233"/>
              <a:gd name="T26" fmla="*/ 313 w 422"/>
              <a:gd name="T27" fmla="*/ 184 h 233"/>
              <a:gd name="T28" fmla="*/ 354 w 422"/>
              <a:gd name="T29" fmla="*/ 180 h 233"/>
              <a:gd name="T30" fmla="*/ 422 w 422"/>
              <a:gd name="T31" fmla="*/ 90 h 233"/>
              <a:gd name="T32" fmla="*/ 391 w 422"/>
              <a:gd name="T33" fmla="*/ 89 h 233"/>
              <a:gd name="T34" fmla="*/ 302 w 422"/>
              <a:gd name="T35" fmla="*/ 60 h 233"/>
              <a:gd name="T36" fmla="*/ 274 w 422"/>
              <a:gd name="T37" fmla="*/ 18 h 233"/>
              <a:gd name="T38" fmla="*/ 286 w 422"/>
              <a:gd name="T39" fmla="*/ 0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2" h="233">
                <a:moveTo>
                  <a:pt x="0" y="231"/>
                </a:moveTo>
                <a:lnTo>
                  <a:pt x="19" y="227"/>
                </a:lnTo>
                <a:lnTo>
                  <a:pt x="26" y="233"/>
                </a:lnTo>
                <a:lnTo>
                  <a:pt x="59" y="202"/>
                </a:lnTo>
                <a:lnTo>
                  <a:pt x="118" y="202"/>
                </a:lnTo>
                <a:lnTo>
                  <a:pt x="160" y="229"/>
                </a:lnTo>
                <a:lnTo>
                  <a:pt x="198" y="229"/>
                </a:lnTo>
                <a:lnTo>
                  <a:pt x="208" y="212"/>
                </a:lnTo>
                <a:lnTo>
                  <a:pt x="215" y="212"/>
                </a:lnTo>
                <a:lnTo>
                  <a:pt x="227" y="204"/>
                </a:lnTo>
                <a:lnTo>
                  <a:pt x="258" y="214"/>
                </a:lnTo>
                <a:lnTo>
                  <a:pt x="274" y="202"/>
                </a:lnTo>
                <a:lnTo>
                  <a:pt x="285" y="203"/>
                </a:lnTo>
                <a:lnTo>
                  <a:pt x="313" y="184"/>
                </a:lnTo>
                <a:lnTo>
                  <a:pt x="354" y="180"/>
                </a:lnTo>
                <a:lnTo>
                  <a:pt x="422" y="90"/>
                </a:lnTo>
                <a:lnTo>
                  <a:pt x="391" y="89"/>
                </a:lnTo>
                <a:lnTo>
                  <a:pt x="302" y="60"/>
                </a:lnTo>
                <a:lnTo>
                  <a:pt x="274" y="18"/>
                </a:lnTo>
                <a:lnTo>
                  <a:pt x="286" y="0"/>
                </a:ln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5427006" y="4954587"/>
            <a:ext cx="288925" cy="704850"/>
          </a:xfrm>
          <a:custGeom>
            <a:avLst/>
            <a:gdLst>
              <a:gd name="T0" fmla="*/ 0 w 28"/>
              <a:gd name="T1" fmla="*/ 0 h 73"/>
              <a:gd name="T2" fmla="*/ 2 w 28"/>
              <a:gd name="T3" fmla="*/ 9 h 73"/>
              <a:gd name="T4" fmla="*/ 9 w 28"/>
              <a:gd name="T5" fmla="*/ 12 h 73"/>
              <a:gd name="T6" fmla="*/ 15 w 28"/>
              <a:gd name="T7" fmla="*/ 30 h 73"/>
              <a:gd name="T8" fmla="*/ 25 w 28"/>
              <a:gd name="T9" fmla="*/ 44 h 73"/>
              <a:gd name="T10" fmla="*/ 26 w 28"/>
              <a:gd name="T11" fmla="*/ 54 h 73"/>
              <a:gd name="T12" fmla="*/ 25 w 28"/>
              <a:gd name="T13" fmla="*/ 63 h 73"/>
              <a:gd name="T14" fmla="*/ 28 w 28"/>
              <a:gd name="T15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" h="73">
                <a:moveTo>
                  <a:pt x="0" y="0"/>
                </a:moveTo>
                <a:cubicBezTo>
                  <a:pt x="0" y="3"/>
                  <a:pt x="1" y="7"/>
                  <a:pt x="2" y="9"/>
                </a:cubicBezTo>
                <a:cubicBezTo>
                  <a:pt x="3" y="11"/>
                  <a:pt x="7" y="9"/>
                  <a:pt x="9" y="12"/>
                </a:cubicBezTo>
                <a:cubicBezTo>
                  <a:pt x="11" y="15"/>
                  <a:pt x="12" y="25"/>
                  <a:pt x="15" y="30"/>
                </a:cubicBezTo>
                <a:cubicBezTo>
                  <a:pt x="18" y="35"/>
                  <a:pt x="23" y="40"/>
                  <a:pt x="25" y="44"/>
                </a:cubicBezTo>
                <a:cubicBezTo>
                  <a:pt x="27" y="48"/>
                  <a:pt x="26" y="51"/>
                  <a:pt x="26" y="54"/>
                </a:cubicBezTo>
                <a:cubicBezTo>
                  <a:pt x="26" y="57"/>
                  <a:pt x="25" y="60"/>
                  <a:pt x="25" y="63"/>
                </a:cubicBezTo>
                <a:cubicBezTo>
                  <a:pt x="25" y="66"/>
                  <a:pt x="27" y="72"/>
                  <a:pt x="28" y="73"/>
                </a:cubicBez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7" name="Freeform 66"/>
          <p:cNvSpPr>
            <a:spLocks/>
          </p:cNvSpPr>
          <p:nvPr/>
        </p:nvSpPr>
        <p:spPr bwMode="auto">
          <a:xfrm>
            <a:off x="7428843" y="4926021"/>
            <a:ext cx="227014" cy="733425"/>
          </a:xfrm>
          <a:custGeom>
            <a:avLst/>
            <a:gdLst>
              <a:gd name="T0" fmla="*/ 22 w 22"/>
              <a:gd name="T1" fmla="*/ 0 h 76"/>
              <a:gd name="T2" fmla="*/ 22 w 22"/>
              <a:gd name="T3" fmla="*/ 11 h 76"/>
              <a:gd name="T4" fmla="*/ 11 w 22"/>
              <a:gd name="T5" fmla="*/ 16 h 76"/>
              <a:gd name="T6" fmla="*/ 1 w 22"/>
              <a:gd name="T7" fmla="*/ 29 h 76"/>
              <a:gd name="T8" fmla="*/ 0 w 22"/>
              <a:gd name="T9" fmla="*/ 7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" h="76">
                <a:moveTo>
                  <a:pt x="22" y="0"/>
                </a:moveTo>
                <a:lnTo>
                  <a:pt x="22" y="11"/>
                </a:lnTo>
                <a:lnTo>
                  <a:pt x="11" y="16"/>
                </a:lnTo>
                <a:lnTo>
                  <a:pt x="1" y="29"/>
                </a:lnTo>
                <a:lnTo>
                  <a:pt x="0" y="76"/>
                </a:ln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7511394" y="2601921"/>
            <a:ext cx="319881" cy="428625"/>
          </a:xfrm>
          <a:custGeom>
            <a:avLst/>
            <a:gdLst>
              <a:gd name="T0" fmla="*/ 31 w 31"/>
              <a:gd name="T1" fmla="*/ 43 h 45"/>
              <a:gd name="T2" fmla="*/ 23 w 31"/>
              <a:gd name="T3" fmla="*/ 42 h 45"/>
              <a:gd name="T4" fmla="*/ 11 w 31"/>
              <a:gd name="T5" fmla="*/ 45 h 45"/>
              <a:gd name="T6" fmla="*/ 1 w 31"/>
              <a:gd name="T7" fmla="*/ 41 h 45"/>
              <a:gd name="T8" fmla="*/ 5 w 31"/>
              <a:gd name="T9" fmla="*/ 32 h 45"/>
              <a:gd name="T10" fmla="*/ 12 w 31"/>
              <a:gd name="T11" fmla="*/ 5 h 45"/>
              <a:gd name="T12" fmla="*/ 18 w 31"/>
              <a:gd name="T13" fmla="*/ 1 h 45"/>
              <a:gd name="T14" fmla="*/ 24 w 31"/>
              <a:gd name="T15" fmla="*/ 7 h 45"/>
              <a:gd name="T16" fmla="*/ 29 w 31"/>
              <a:gd name="T17" fmla="*/ 1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5">
                <a:moveTo>
                  <a:pt x="31" y="43"/>
                </a:moveTo>
                <a:cubicBezTo>
                  <a:pt x="28" y="42"/>
                  <a:pt x="26" y="42"/>
                  <a:pt x="23" y="42"/>
                </a:cubicBezTo>
                <a:cubicBezTo>
                  <a:pt x="20" y="42"/>
                  <a:pt x="15" y="45"/>
                  <a:pt x="11" y="45"/>
                </a:cubicBezTo>
                <a:cubicBezTo>
                  <a:pt x="7" y="45"/>
                  <a:pt x="2" y="43"/>
                  <a:pt x="1" y="41"/>
                </a:cubicBezTo>
                <a:cubicBezTo>
                  <a:pt x="0" y="39"/>
                  <a:pt x="3" y="38"/>
                  <a:pt x="5" y="32"/>
                </a:cubicBezTo>
                <a:cubicBezTo>
                  <a:pt x="7" y="26"/>
                  <a:pt x="10" y="10"/>
                  <a:pt x="12" y="5"/>
                </a:cubicBezTo>
                <a:cubicBezTo>
                  <a:pt x="14" y="0"/>
                  <a:pt x="16" y="1"/>
                  <a:pt x="18" y="1"/>
                </a:cubicBezTo>
                <a:cubicBezTo>
                  <a:pt x="20" y="1"/>
                  <a:pt x="22" y="7"/>
                  <a:pt x="24" y="7"/>
                </a:cubicBezTo>
                <a:cubicBezTo>
                  <a:pt x="26" y="7"/>
                  <a:pt x="28" y="2"/>
                  <a:pt x="29" y="1"/>
                </a:cubicBez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6025491" y="2030412"/>
            <a:ext cx="1609725" cy="609600"/>
          </a:xfrm>
          <a:custGeom>
            <a:avLst/>
            <a:gdLst>
              <a:gd name="T0" fmla="*/ 0 w 156"/>
              <a:gd name="T1" fmla="*/ 14 h 60"/>
              <a:gd name="T2" fmla="*/ 7 w 156"/>
              <a:gd name="T3" fmla="*/ 12 h 60"/>
              <a:gd name="T4" fmla="*/ 14 w 156"/>
              <a:gd name="T5" fmla="*/ 12 h 60"/>
              <a:gd name="T6" fmla="*/ 22 w 156"/>
              <a:gd name="T7" fmla="*/ 14 h 60"/>
              <a:gd name="T8" fmla="*/ 37 w 156"/>
              <a:gd name="T9" fmla="*/ 0 h 60"/>
              <a:gd name="T10" fmla="*/ 43 w 156"/>
              <a:gd name="T11" fmla="*/ 8 h 60"/>
              <a:gd name="T12" fmla="*/ 54 w 156"/>
              <a:gd name="T13" fmla="*/ 13 h 60"/>
              <a:gd name="T14" fmla="*/ 77 w 156"/>
              <a:gd name="T15" fmla="*/ 11 h 60"/>
              <a:gd name="T16" fmla="*/ 87 w 156"/>
              <a:gd name="T17" fmla="*/ 19 h 60"/>
              <a:gd name="T18" fmla="*/ 100 w 156"/>
              <a:gd name="T19" fmla="*/ 23 h 60"/>
              <a:gd name="T20" fmla="*/ 113 w 156"/>
              <a:gd name="T21" fmla="*/ 31 h 60"/>
              <a:gd name="T22" fmla="*/ 156 w 156"/>
              <a:gd name="T23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6" h="60">
                <a:moveTo>
                  <a:pt x="0" y="14"/>
                </a:moveTo>
                <a:lnTo>
                  <a:pt x="7" y="12"/>
                </a:lnTo>
                <a:lnTo>
                  <a:pt x="14" y="12"/>
                </a:lnTo>
                <a:lnTo>
                  <a:pt x="22" y="14"/>
                </a:lnTo>
                <a:lnTo>
                  <a:pt x="37" y="0"/>
                </a:lnTo>
                <a:lnTo>
                  <a:pt x="43" y="8"/>
                </a:lnTo>
                <a:lnTo>
                  <a:pt x="54" y="13"/>
                </a:lnTo>
                <a:lnTo>
                  <a:pt x="77" y="11"/>
                </a:lnTo>
                <a:lnTo>
                  <a:pt x="87" y="19"/>
                </a:lnTo>
                <a:lnTo>
                  <a:pt x="100" y="23"/>
                </a:lnTo>
                <a:lnTo>
                  <a:pt x="113" y="31"/>
                </a:lnTo>
                <a:lnTo>
                  <a:pt x="156" y="60"/>
                </a:lnTo>
              </a:path>
            </a:pathLst>
          </a:custGeom>
          <a:noFill/>
          <a:ln w="1587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0" name="Freeform 69" descr="25%"/>
          <p:cNvSpPr>
            <a:spLocks/>
          </p:cNvSpPr>
          <p:nvPr/>
        </p:nvSpPr>
        <p:spPr bwMode="auto">
          <a:xfrm>
            <a:off x="6159634" y="2744796"/>
            <a:ext cx="216694" cy="180975"/>
          </a:xfrm>
          <a:custGeom>
            <a:avLst/>
            <a:gdLst>
              <a:gd name="T0" fmla="*/ 9 w 21"/>
              <a:gd name="T1" fmla="*/ 15 h 19"/>
              <a:gd name="T2" fmla="*/ 1 w 21"/>
              <a:gd name="T3" fmla="*/ 9 h 19"/>
              <a:gd name="T4" fmla="*/ 2 w 21"/>
              <a:gd name="T5" fmla="*/ 1 h 19"/>
              <a:gd name="T6" fmla="*/ 10 w 21"/>
              <a:gd name="T7" fmla="*/ 0 h 19"/>
              <a:gd name="T8" fmla="*/ 18 w 21"/>
              <a:gd name="T9" fmla="*/ 1 h 19"/>
              <a:gd name="T10" fmla="*/ 21 w 21"/>
              <a:gd name="T11" fmla="*/ 8 h 19"/>
              <a:gd name="T12" fmla="*/ 17 w 21"/>
              <a:gd name="T13" fmla="*/ 18 h 19"/>
              <a:gd name="T14" fmla="*/ 9 w 21"/>
              <a:gd name="T15" fmla="*/ 15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19">
                <a:moveTo>
                  <a:pt x="9" y="15"/>
                </a:moveTo>
                <a:cubicBezTo>
                  <a:pt x="6" y="13"/>
                  <a:pt x="2" y="11"/>
                  <a:pt x="1" y="9"/>
                </a:cubicBezTo>
                <a:cubicBezTo>
                  <a:pt x="0" y="7"/>
                  <a:pt x="1" y="2"/>
                  <a:pt x="2" y="1"/>
                </a:cubicBezTo>
                <a:cubicBezTo>
                  <a:pt x="3" y="0"/>
                  <a:pt x="7" y="0"/>
                  <a:pt x="10" y="0"/>
                </a:cubicBezTo>
                <a:cubicBezTo>
                  <a:pt x="13" y="0"/>
                  <a:pt x="16" y="0"/>
                  <a:pt x="18" y="1"/>
                </a:cubicBezTo>
                <a:cubicBezTo>
                  <a:pt x="20" y="2"/>
                  <a:pt x="21" y="5"/>
                  <a:pt x="21" y="8"/>
                </a:cubicBezTo>
                <a:cubicBezTo>
                  <a:pt x="21" y="11"/>
                  <a:pt x="19" y="17"/>
                  <a:pt x="17" y="18"/>
                </a:cubicBezTo>
                <a:cubicBezTo>
                  <a:pt x="15" y="19"/>
                  <a:pt x="12" y="17"/>
                  <a:pt x="9" y="15"/>
                </a:cubicBezTo>
                <a:close/>
              </a:path>
            </a:pathLst>
          </a:custGeom>
          <a:pattFill prst="pct25">
            <a:fgClr>
              <a:srgbClr val="000000"/>
            </a:fgClr>
            <a:bgClr>
              <a:srgbClr val="FFFFFF"/>
            </a:bgClr>
          </a:pattFill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5210312" y="2259012"/>
            <a:ext cx="1434306" cy="1123950"/>
          </a:xfrm>
          <a:custGeom>
            <a:avLst/>
            <a:gdLst>
              <a:gd name="T0" fmla="*/ 107 w 139"/>
              <a:gd name="T1" fmla="*/ 70 h 118"/>
              <a:gd name="T2" fmla="*/ 121 w 139"/>
              <a:gd name="T3" fmla="*/ 78 h 118"/>
              <a:gd name="T4" fmla="*/ 131 w 139"/>
              <a:gd name="T5" fmla="*/ 81 h 118"/>
              <a:gd name="T6" fmla="*/ 137 w 139"/>
              <a:gd name="T7" fmla="*/ 85 h 118"/>
              <a:gd name="T8" fmla="*/ 139 w 139"/>
              <a:gd name="T9" fmla="*/ 92 h 118"/>
              <a:gd name="T10" fmla="*/ 138 w 139"/>
              <a:gd name="T11" fmla="*/ 105 h 118"/>
              <a:gd name="T12" fmla="*/ 131 w 139"/>
              <a:gd name="T13" fmla="*/ 108 h 118"/>
              <a:gd name="T14" fmla="*/ 124 w 139"/>
              <a:gd name="T15" fmla="*/ 111 h 118"/>
              <a:gd name="T16" fmla="*/ 123 w 139"/>
              <a:gd name="T17" fmla="*/ 117 h 118"/>
              <a:gd name="T18" fmla="*/ 117 w 139"/>
              <a:gd name="T19" fmla="*/ 118 h 118"/>
              <a:gd name="T20" fmla="*/ 103 w 139"/>
              <a:gd name="T21" fmla="*/ 115 h 118"/>
              <a:gd name="T22" fmla="*/ 94 w 139"/>
              <a:gd name="T23" fmla="*/ 106 h 118"/>
              <a:gd name="T24" fmla="*/ 79 w 139"/>
              <a:gd name="T25" fmla="*/ 105 h 118"/>
              <a:gd name="T26" fmla="*/ 62 w 139"/>
              <a:gd name="T27" fmla="*/ 115 h 118"/>
              <a:gd name="T28" fmla="*/ 46 w 139"/>
              <a:gd name="T29" fmla="*/ 106 h 118"/>
              <a:gd name="T30" fmla="*/ 45 w 139"/>
              <a:gd name="T31" fmla="*/ 100 h 118"/>
              <a:gd name="T32" fmla="*/ 46 w 139"/>
              <a:gd name="T33" fmla="*/ 87 h 118"/>
              <a:gd name="T34" fmla="*/ 35 w 139"/>
              <a:gd name="T35" fmla="*/ 79 h 118"/>
              <a:gd name="T36" fmla="*/ 29 w 139"/>
              <a:gd name="T37" fmla="*/ 66 h 118"/>
              <a:gd name="T38" fmla="*/ 20 w 139"/>
              <a:gd name="T39" fmla="*/ 49 h 118"/>
              <a:gd name="T40" fmla="*/ 14 w 139"/>
              <a:gd name="T41" fmla="*/ 41 h 118"/>
              <a:gd name="T42" fmla="*/ 14 w 139"/>
              <a:gd name="T43" fmla="*/ 23 h 118"/>
              <a:gd name="T44" fmla="*/ 2 w 139"/>
              <a:gd name="T45" fmla="*/ 11 h 118"/>
              <a:gd name="T46" fmla="*/ 2 w 139"/>
              <a:gd name="T47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39" h="118">
                <a:moveTo>
                  <a:pt x="107" y="70"/>
                </a:moveTo>
                <a:cubicBezTo>
                  <a:pt x="112" y="73"/>
                  <a:pt x="117" y="76"/>
                  <a:pt x="121" y="78"/>
                </a:cubicBezTo>
                <a:cubicBezTo>
                  <a:pt x="125" y="80"/>
                  <a:pt x="128" y="80"/>
                  <a:pt x="131" y="81"/>
                </a:cubicBezTo>
                <a:cubicBezTo>
                  <a:pt x="134" y="82"/>
                  <a:pt x="136" y="83"/>
                  <a:pt x="137" y="85"/>
                </a:cubicBezTo>
                <a:cubicBezTo>
                  <a:pt x="138" y="87"/>
                  <a:pt x="139" y="89"/>
                  <a:pt x="139" y="92"/>
                </a:cubicBezTo>
                <a:cubicBezTo>
                  <a:pt x="139" y="95"/>
                  <a:pt x="139" y="102"/>
                  <a:pt x="138" y="105"/>
                </a:cubicBezTo>
                <a:cubicBezTo>
                  <a:pt x="137" y="108"/>
                  <a:pt x="133" y="107"/>
                  <a:pt x="131" y="108"/>
                </a:cubicBezTo>
                <a:cubicBezTo>
                  <a:pt x="129" y="109"/>
                  <a:pt x="125" y="110"/>
                  <a:pt x="124" y="111"/>
                </a:cubicBezTo>
                <a:cubicBezTo>
                  <a:pt x="123" y="112"/>
                  <a:pt x="124" y="116"/>
                  <a:pt x="123" y="117"/>
                </a:cubicBezTo>
                <a:cubicBezTo>
                  <a:pt x="122" y="118"/>
                  <a:pt x="120" y="118"/>
                  <a:pt x="117" y="118"/>
                </a:cubicBezTo>
                <a:cubicBezTo>
                  <a:pt x="114" y="118"/>
                  <a:pt x="107" y="117"/>
                  <a:pt x="103" y="115"/>
                </a:cubicBezTo>
                <a:cubicBezTo>
                  <a:pt x="99" y="113"/>
                  <a:pt x="98" y="108"/>
                  <a:pt x="94" y="106"/>
                </a:cubicBezTo>
                <a:cubicBezTo>
                  <a:pt x="90" y="104"/>
                  <a:pt x="84" y="104"/>
                  <a:pt x="79" y="105"/>
                </a:cubicBezTo>
                <a:cubicBezTo>
                  <a:pt x="74" y="106"/>
                  <a:pt x="67" y="115"/>
                  <a:pt x="62" y="115"/>
                </a:cubicBezTo>
                <a:cubicBezTo>
                  <a:pt x="57" y="115"/>
                  <a:pt x="49" y="108"/>
                  <a:pt x="46" y="106"/>
                </a:cubicBezTo>
                <a:cubicBezTo>
                  <a:pt x="43" y="104"/>
                  <a:pt x="45" y="103"/>
                  <a:pt x="45" y="100"/>
                </a:cubicBezTo>
                <a:cubicBezTo>
                  <a:pt x="45" y="97"/>
                  <a:pt x="48" y="90"/>
                  <a:pt x="46" y="87"/>
                </a:cubicBezTo>
                <a:cubicBezTo>
                  <a:pt x="44" y="84"/>
                  <a:pt x="38" y="82"/>
                  <a:pt x="35" y="79"/>
                </a:cubicBezTo>
                <a:cubicBezTo>
                  <a:pt x="32" y="76"/>
                  <a:pt x="32" y="71"/>
                  <a:pt x="29" y="66"/>
                </a:cubicBezTo>
                <a:cubicBezTo>
                  <a:pt x="26" y="61"/>
                  <a:pt x="23" y="53"/>
                  <a:pt x="20" y="49"/>
                </a:cubicBezTo>
                <a:cubicBezTo>
                  <a:pt x="17" y="45"/>
                  <a:pt x="15" y="45"/>
                  <a:pt x="14" y="41"/>
                </a:cubicBezTo>
                <a:cubicBezTo>
                  <a:pt x="13" y="37"/>
                  <a:pt x="16" y="28"/>
                  <a:pt x="14" y="23"/>
                </a:cubicBezTo>
                <a:cubicBezTo>
                  <a:pt x="12" y="18"/>
                  <a:pt x="4" y="15"/>
                  <a:pt x="2" y="11"/>
                </a:cubicBezTo>
                <a:cubicBezTo>
                  <a:pt x="0" y="7"/>
                  <a:pt x="1" y="3"/>
                  <a:pt x="2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4962662" y="1954221"/>
            <a:ext cx="278606" cy="314325"/>
          </a:xfrm>
          <a:custGeom>
            <a:avLst/>
            <a:gdLst>
              <a:gd name="T0" fmla="*/ 27 w 27"/>
              <a:gd name="T1" fmla="*/ 29 h 29"/>
              <a:gd name="T2" fmla="*/ 18 w 27"/>
              <a:gd name="T3" fmla="*/ 6 h 29"/>
              <a:gd name="T4" fmla="*/ 0 w 27"/>
              <a:gd name="T5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" h="29">
                <a:moveTo>
                  <a:pt x="27" y="29"/>
                </a:moveTo>
                <a:cubicBezTo>
                  <a:pt x="24" y="20"/>
                  <a:pt x="22" y="11"/>
                  <a:pt x="18" y="6"/>
                </a:cubicBezTo>
                <a:cubicBezTo>
                  <a:pt x="14" y="1"/>
                  <a:pt x="7" y="0"/>
                  <a:pt x="0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5860393" y="3354387"/>
            <a:ext cx="361156" cy="552450"/>
          </a:xfrm>
          <a:custGeom>
            <a:avLst/>
            <a:gdLst>
              <a:gd name="T0" fmla="*/ 20 w 35"/>
              <a:gd name="T1" fmla="*/ 58 h 58"/>
              <a:gd name="T2" fmla="*/ 33 w 35"/>
              <a:gd name="T3" fmla="*/ 56 h 58"/>
              <a:gd name="T4" fmla="*/ 33 w 35"/>
              <a:gd name="T5" fmla="*/ 48 h 58"/>
              <a:gd name="T6" fmla="*/ 28 w 35"/>
              <a:gd name="T7" fmla="*/ 41 h 58"/>
              <a:gd name="T8" fmla="*/ 17 w 35"/>
              <a:gd name="T9" fmla="*/ 34 h 58"/>
              <a:gd name="T10" fmla="*/ 17 w 35"/>
              <a:gd name="T11" fmla="*/ 26 h 58"/>
              <a:gd name="T12" fmla="*/ 21 w 35"/>
              <a:gd name="T13" fmla="*/ 20 h 58"/>
              <a:gd name="T14" fmla="*/ 18 w 35"/>
              <a:gd name="T15" fmla="*/ 10 h 58"/>
              <a:gd name="T16" fmla="*/ 0 w 35"/>
              <a:gd name="T17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58">
                <a:moveTo>
                  <a:pt x="20" y="58"/>
                </a:moveTo>
                <a:cubicBezTo>
                  <a:pt x="25" y="58"/>
                  <a:pt x="31" y="58"/>
                  <a:pt x="33" y="56"/>
                </a:cubicBezTo>
                <a:cubicBezTo>
                  <a:pt x="35" y="54"/>
                  <a:pt x="34" y="51"/>
                  <a:pt x="33" y="48"/>
                </a:cubicBezTo>
                <a:cubicBezTo>
                  <a:pt x="32" y="45"/>
                  <a:pt x="31" y="43"/>
                  <a:pt x="28" y="41"/>
                </a:cubicBezTo>
                <a:cubicBezTo>
                  <a:pt x="25" y="39"/>
                  <a:pt x="19" y="36"/>
                  <a:pt x="17" y="34"/>
                </a:cubicBezTo>
                <a:cubicBezTo>
                  <a:pt x="15" y="32"/>
                  <a:pt x="16" y="28"/>
                  <a:pt x="17" y="26"/>
                </a:cubicBezTo>
                <a:cubicBezTo>
                  <a:pt x="18" y="24"/>
                  <a:pt x="21" y="23"/>
                  <a:pt x="21" y="20"/>
                </a:cubicBezTo>
                <a:cubicBezTo>
                  <a:pt x="21" y="17"/>
                  <a:pt x="21" y="13"/>
                  <a:pt x="18" y="10"/>
                </a:cubicBezTo>
                <a:cubicBezTo>
                  <a:pt x="15" y="7"/>
                  <a:pt x="3" y="2"/>
                  <a:pt x="0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4" name="Freeform 73" descr="25%"/>
          <p:cNvSpPr>
            <a:spLocks/>
          </p:cNvSpPr>
          <p:nvPr/>
        </p:nvSpPr>
        <p:spPr bwMode="auto">
          <a:xfrm>
            <a:off x="5911984" y="4840287"/>
            <a:ext cx="330200" cy="590550"/>
          </a:xfrm>
          <a:custGeom>
            <a:avLst/>
            <a:gdLst>
              <a:gd name="T0" fmla="*/ 7 w 32"/>
              <a:gd name="T1" fmla="*/ 0 h 62"/>
              <a:gd name="T2" fmla="*/ 6 w 32"/>
              <a:gd name="T3" fmla="*/ 18 h 62"/>
              <a:gd name="T4" fmla="*/ 2 w 32"/>
              <a:gd name="T5" fmla="*/ 26 h 62"/>
              <a:gd name="T6" fmla="*/ 17 w 32"/>
              <a:gd name="T7" fmla="*/ 47 h 62"/>
              <a:gd name="T8" fmla="*/ 23 w 32"/>
              <a:gd name="T9" fmla="*/ 60 h 62"/>
              <a:gd name="T10" fmla="*/ 31 w 32"/>
              <a:gd name="T11" fmla="*/ 59 h 62"/>
              <a:gd name="T12" fmla="*/ 28 w 32"/>
              <a:gd name="T13" fmla="*/ 51 h 62"/>
              <a:gd name="T14" fmla="*/ 20 w 32"/>
              <a:gd name="T15" fmla="*/ 41 h 62"/>
              <a:gd name="T16" fmla="*/ 17 w 32"/>
              <a:gd name="T17" fmla="*/ 33 h 62"/>
              <a:gd name="T18" fmla="*/ 18 w 32"/>
              <a:gd name="T19" fmla="*/ 22 h 62"/>
              <a:gd name="T20" fmla="*/ 15 w 32"/>
              <a:gd name="T21" fmla="*/ 14 h 62"/>
              <a:gd name="T22" fmla="*/ 12 w 32"/>
              <a:gd name="T23" fmla="*/ 5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" h="62">
                <a:moveTo>
                  <a:pt x="7" y="0"/>
                </a:moveTo>
                <a:cubicBezTo>
                  <a:pt x="7" y="7"/>
                  <a:pt x="7" y="14"/>
                  <a:pt x="6" y="18"/>
                </a:cubicBezTo>
                <a:cubicBezTo>
                  <a:pt x="5" y="22"/>
                  <a:pt x="0" y="21"/>
                  <a:pt x="2" y="26"/>
                </a:cubicBezTo>
                <a:cubicBezTo>
                  <a:pt x="4" y="31"/>
                  <a:pt x="14" y="41"/>
                  <a:pt x="17" y="47"/>
                </a:cubicBezTo>
                <a:cubicBezTo>
                  <a:pt x="20" y="53"/>
                  <a:pt x="21" y="58"/>
                  <a:pt x="23" y="60"/>
                </a:cubicBezTo>
                <a:cubicBezTo>
                  <a:pt x="25" y="62"/>
                  <a:pt x="30" y="60"/>
                  <a:pt x="31" y="59"/>
                </a:cubicBezTo>
                <a:cubicBezTo>
                  <a:pt x="32" y="58"/>
                  <a:pt x="30" y="54"/>
                  <a:pt x="28" y="51"/>
                </a:cubicBezTo>
                <a:cubicBezTo>
                  <a:pt x="26" y="48"/>
                  <a:pt x="22" y="44"/>
                  <a:pt x="20" y="41"/>
                </a:cubicBezTo>
                <a:cubicBezTo>
                  <a:pt x="18" y="38"/>
                  <a:pt x="17" y="36"/>
                  <a:pt x="17" y="33"/>
                </a:cubicBezTo>
                <a:cubicBezTo>
                  <a:pt x="17" y="30"/>
                  <a:pt x="18" y="25"/>
                  <a:pt x="18" y="22"/>
                </a:cubicBezTo>
                <a:cubicBezTo>
                  <a:pt x="18" y="19"/>
                  <a:pt x="16" y="17"/>
                  <a:pt x="15" y="14"/>
                </a:cubicBezTo>
                <a:cubicBezTo>
                  <a:pt x="14" y="11"/>
                  <a:pt x="13" y="7"/>
                  <a:pt x="12" y="5"/>
                </a:cubicBezTo>
              </a:path>
            </a:pathLst>
          </a:custGeom>
          <a:pattFill prst="pct25">
            <a:fgClr>
              <a:srgbClr val="000000"/>
            </a:fgClr>
            <a:bgClr>
              <a:srgbClr val="FFFFFF"/>
            </a:bgClr>
          </a:pattFill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5" name="Freeform 74"/>
          <p:cNvSpPr>
            <a:spLocks/>
          </p:cNvSpPr>
          <p:nvPr/>
        </p:nvSpPr>
        <p:spPr bwMode="auto">
          <a:xfrm>
            <a:off x="5922304" y="3735396"/>
            <a:ext cx="557214" cy="1171575"/>
          </a:xfrm>
          <a:custGeom>
            <a:avLst/>
            <a:gdLst>
              <a:gd name="T0" fmla="*/ 12 w 54"/>
              <a:gd name="T1" fmla="*/ 123 h 123"/>
              <a:gd name="T2" fmla="*/ 9 w 54"/>
              <a:gd name="T3" fmla="*/ 116 h 123"/>
              <a:gd name="T4" fmla="*/ 7 w 54"/>
              <a:gd name="T5" fmla="*/ 106 h 123"/>
              <a:gd name="T6" fmla="*/ 13 w 54"/>
              <a:gd name="T7" fmla="*/ 100 h 123"/>
              <a:gd name="T8" fmla="*/ 6 w 54"/>
              <a:gd name="T9" fmla="*/ 91 h 123"/>
              <a:gd name="T10" fmla="*/ 5 w 54"/>
              <a:gd name="T11" fmla="*/ 84 h 123"/>
              <a:gd name="T12" fmla="*/ 2 w 54"/>
              <a:gd name="T13" fmla="*/ 66 h 123"/>
              <a:gd name="T14" fmla="*/ 20 w 54"/>
              <a:gd name="T15" fmla="*/ 63 h 123"/>
              <a:gd name="T16" fmla="*/ 25 w 54"/>
              <a:gd name="T17" fmla="*/ 58 h 123"/>
              <a:gd name="T18" fmla="*/ 41 w 54"/>
              <a:gd name="T19" fmla="*/ 57 h 123"/>
              <a:gd name="T20" fmla="*/ 49 w 54"/>
              <a:gd name="T21" fmla="*/ 54 h 123"/>
              <a:gd name="T22" fmla="*/ 51 w 54"/>
              <a:gd name="T23" fmla="*/ 47 h 123"/>
              <a:gd name="T24" fmla="*/ 48 w 54"/>
              <a:gd name="T25" fmla="*/ 38 h 123"/>
              <a:gd name="T26" fmla="*/ 53 w 54"/>
              <a:gd name="T27" fmla="*/ 25 h 123"/>
              <a:gd name="T28" fmla="*/ 53 w 54"/>
              <a:gd name="T29" fmla="*/ 15 h 123"/>
              <a:gd name="T30" fmla="*/ 47 w 54"/>
              <a:gd name="T31" fmla="*/ 7 h 123"/>
              <a:gd name="T32" fmla="*/ 42 w 54"/>
              <a:gd name="T3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4" h="123">
                <a:moveTo>
                  <a:pt x="12" y="123"/>
                </a:moveTo>
                <a:cubicBezTo>
                  <a:pt x="11" y="121"/>
                  <a:pt x="10" y="119"/>
                  <a:pt x="9" y="116"/>
                </a:cubicBezTo>
                <a:cubicBezTo>
                  <a:pt x="8" y="113"/>
                  <a:pt x="6" y="109"/>
                  <a:pt x="7" y="106"/>
                </a:cubicBezTo>
                <a:cubicBezTo>
                  <a:pt x="8" y="103"/>
                  <a:pt x="13" y="102"/>
                  <a:pt x="13" y="100"/>
                </a:cubicBezTo>
                <a:cubicBezTo>
                  <a:pt x="13" y="98"/>
                  <a:pt x="7" y="94"/>
                  <a:pt x="6" y="91"/>
                </a:cubicBezTo>
                <a:cubicBezTo>
                  <a:pt x="5" y="88"/>
                  <a:pt x="6" y="88"/>
                  <a:pt x="5" y="84"/>
                </a:cubicBezTo>
                <a:cubicBezTo>
                  <a:pt x="4" y="80"/>
                  <a:pt x="0" y="69"/>
                  <a:pt x="2" y="66"/>
                </a:cubicBezTo>
                <a:cubicBezTo>
                  <a:pt x="4" y="63"/>
                  <a:pt x="16" y="64"/>
                  <a:pt x="20" y="63"/>
                </a:cubicBezTo>
                <a:cubicBezTo>
                  <a:pt x="24" y="62"/>
                  <a:pt x="21" y="59"/>
                  <a:pt x="25" y="58"/>
                </a:cubicBezTo>
                <a:cubicBezTo>
                  <a:pt x="29" y="57"/>
                  <a:pt x="37" y="58"/>
                  <a:pt x="41" y="57"/>
                </a:cubicBezTo>
                <a:cubicBezTo>
                  <a:pt x="45" y="56"/>
                  <a:pt x="47" y="56"/>
                  <a:pt x="49" y="54"/>
                </a:cubicBezTo>
                <a:cubicBezTo>
                  <a:pt x="51" y="52"/>
                  <a:pt x="51" y="50"/>
                  <a:pt x="51" y="47"/>
                </a:cubicBezTo>
                <a:cubicBezTo>
                  <a:pt x="51" y="44"/>
                  <a:pt x="48" y="42"/>
                  <a:pt x="48" y="38"/>
                </a:cubicBezTo>
                <a:cubicBezTo>
                  <a:pt x="48" y="34"/>
                  <a:pt x="52" y="29"/>
                  <a:pt x="53" y="25"/>
                </a:cubicBezTo>
                <a:cubicBezTo>
                  <a:pt x="54" y="21"/>
                  <a:pt x="54" y="18"/>
                  <a:pt x="53" y="15"/>
                </a:cubicBezTo>
                <a:cubicBezTo>
                  <a:pt x="52" y="12"/>
                  <a:pt x="49" y="9"/>
                  <a:pt x="47" y="7"/>
                </a:cubicBezTo>
                <a:cubicBezTo>
                  <a:pt x="45" y="5"/>
                  <a:pt x="43" y="2"/>
                  <a:pt x="42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6" name="Freeform 75"/>
          <p:cNvSpPr>
            <a:spLocks/>
          </p:cNvSpPr>
          <p:nvPr/>
        </p:nvSpPr>
        <p:spPr bwMode="auto">
          <a:xfrm>
            <a:off x="6489836" y="2868612"/>
            <a:ext cx="1031875" cy="895350"/>
          </a:xfrm>
          <a:custGeom>
            <a:avLst/>
            <a:gdLst>
              <a:gd name="T0" fmla="*/ 100 w 100"/>
              <a:gd name="T1" fmla="*/ 11 h 94"/>
              <a:gd name="T2" fmla="*/ 99 w 100"/>
              <a:gd name="T3" fmla="*/ 2 h 94"/>
              <a:gd name="T4" fmla="*/ 92 w 100"/>
              <a:gd name="T5" fmla="*/ 2 h 94"/>
              <a:gd name="T6" fmla="*/ 84 w 100"/>
              <a:gd name="T7" fmla="*/ 0 h 94"/>
              <a:gd name="T8" fmla="*/ 78 w 100"/>
              <a:gd name="T9" fmla="*/ 12 h 94"/>
              <a:gd name="T10" fmla="*/ 70 w 100"/>
              <a:gd name="T11" fmla="*/ 19 h 94"/>
              <a:gd name="T12" fmla="*/ 76 w 100"/>
              <a:gd name="T13" fmla="*/ 44 h 94"/>
              <a:gd name="T14" fmla="*/ 68 w 100"/>
              <a:gd name="T15" fmla="*/ 54 h 94"/>
              <a:gd name="T16" fmla="*/ 73 w 100"/>
              <a:gd name="T17" fmla="*/ 69 h 94"/>
              <a:gd name="T18" fmla="*/ 66 w 100"/>
              <a:gd name="T19" fmla="*/ 72 h 94"/>
              <a:gd name="T20" fmla="*/ 59 w 100"/>
              <a:gd name="T21" fmla="*/ 83 h 94"/>
              <a:gd name="T22" fmla="*/ 50 w 100"/>
              <a:gd name="T23" fmla="*/ 86 h 94"/>
              <a:gd name="T24" fmla="*/ 40 w 100"/>
              <a:gd name="T25" fmla="*/ 93 h 94"/>
              <a:gd name="T26" fmla="*/ 28 w 100"/>
              <a:gd name="T27" fmla="*/ 94 h 94"/>
              <a:gd name="T28" fmla="*/ 22 w 100"/>
              <a:gd name="T29" fmla="*/ 87 h 94"/>
              <a:gd name="T30" fmla="*/ 13 w 100"/>
              <a:gd name="T31" fmla="*/ 80 h 94"/>
              <a:gd name="T32" fmla="*/ 0 w 100"/>
              <a:gd name="T33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0" h="94">
                <a:moveTo>
                  <a:pt x="100" y="11"/>
                </a:moveTo>
                <a:lnTo>
                  <a:pt x="99" y="2"/>
                </a:lnTo>
                <a:lnTo>
                  <a:pt x="92" y="2"/>
                </a:lnTo>
                <a:lnTo>
                  <a:pt x="84" y="0"/>
                </a:lnTo>
                <a:lnTo>
                  <a:pt x="78" y="12"/>
                </a:lnTo>
                <a:lnTo>
                  <a:pt x="70" y="19"/>
                </a:lnTo>
                <a:lnTo>
                  <a:pt x="76" y="44"/>
                </a:lnTo>
                <a:lnTo>
                  <a:pt x="68" y="54"/>
                </a:lnTo>
                <a:lnTo>
                  <a:pt x="73" y="69"/>
                </a:lnTo>
                <a:lnTo>
                  <a:pt x="66" y="72"/>
                </a:lnTo>
                <a:lnTo>
                  <a:pt x="59" y="83"/>
                </a:lnTo>
                <a:lnTo>
                  <a:pt x="50" y="86"/>
                </a:lnTo>
                <a:lnTo>
                  <a:pt x="40" y="93"/>
                </a:lnTo>
                <a:lnTo>
                  <a:pt x="28" y="94"/>
                </a:lnTo>
                <a:lnTo>
                  <a:pt x="22" y="87"/>
                </a:lnTo>
                <a:lnTo>
                  <a:pt x="13" y="80"/>
                </a:lnTo>
                <a:lnTo>
                  <a:pt x="0" y="76"/>
                </a:ln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7" name="Freeform 76"/>
          <p:cNvSpPr>
            <a:spLocks/>
          </p:cNvSpPr>
          <p:nvPr/>
        </p:nvSpPr>
        <p:spPr bwMode="auto">
          <a:xfrm>
            <a:off x="4962663" y="754071"/>
            <a:ext cx="1062831" cy="1438275"/>
          </a:xfrm>
          <a:custGeom>
            <a:avLst/>
            <a:gdLst>
              <a:gd name="T0" fmla="*/ 103 w 103"/>
              <a:gd name="T1" fmla="*/ 148 h 151"/>
              <a:gd name="T2" fmla="*/ 91 w 103"/>
              <a:gd name="T3" fmla="*/ 150 h 151"/>
              <a:gd name="T4" fmla="*/ 87 w 103"/>
              <a:gd name="T5" fmla="*/ 142 h 151"/>
              <a:gd name="T6" fmla="*/ 89 w 103"/>
              <a:gd name="T7" fmla="*/ 133 h 151"/>
              <a:gd name="T8" fmla="*/ 74 w 103"/>
              <a:gd name="T9" fmla="*/ 102 h 151"/>
              <a:gd name="T10" fmla="*/ 56 w 103"/>
              <a:gd name="T11" fmla="*/ 83 h 151"/>
              <a:gd name="T12" fmla="*/ 49 w 103"/>
              <a:gd name="T13" fmla="*/ 68 h 151"/>
              <a:gd name="T14" fmla="*/ 22 w 103"/>
              <a:gd name="T15" fmla="*/ 54 h 151"/>
              <a:gd name="T16" fmla="*/ 17 w 103"/>
              <a:gd name="T17" fmla="*/ 25 h 151"/>
              <a:gd name="T18" fmla="*/ 11 w 103"/>
              <a:gd name="T19" fmla="*/ 8 h 151"/>
              <a:gd name="T20" fmla="*/ 0 w 103"/>
              <a:gd name="T21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3" h="151">
                <a:moveTo>
                  <a:pt x="103" y="148"/>
                </a:moveTo>
                <a:cubicBezTo>
                  <a:pt x="98" y="149"/>
                  <a:pt x="94" y="151"/>
                  <a:pt x="91" y="150"/>
                </a:cubicBezTo>
                <a:cubicBezTo>
                  <a:pt x="88" y="149"/>
                  <a:pt x="87" y="145"/>
                  <a:pt x="87" y="142"/>
                </a:cubicBezTo>
                <a:cubicBezTo>
                  <a:pt x="87" y="139"/>
                  <a:pt x="91" y="140"/>
                  <a:pt x="89" y="133"/>
                </a:cubicBezTo>
                <a:cubicBezTo>
                  <a:pt x="87" y="126"/>
                  <a:pt x="79" y="110"/>
                  <a:pt x="74" y="102"/>
                </a:cubicBezTo>
                <a:cubicBezTo>
                  <a:pt x="69" y="94"/>
                  <a:pt x="60" y="89"/>
                  <a:pt x="56" y="83"/>
                </a:cubicBezTo>
                <a:cubicBezTo>
                  <a:pt x="52" y="77"/>
                  <a:pt x="55" y="73"/>
                  <a:pt x="49" y="68"/>
                </a:cubicBezTo>
                <a:cubicBezTo>
                  <a:pt x="43" y="63"/>
                  <a:pt x="27" y="61"/>
                  <a:pt x="22" y="54"/>
                </a:cubicBezTo>
                <a:cubicBezTo>
                  <a:pt x="17" y="47"/>
                  <a:pt x="19" y="33"/>
                  <a:pt x="17" y="25"/>
                </a:cubicBezTo>
                <a:cubicBezTo>
                  <a:pt x="15" y="17"/>
                  <a:pt x="14" y="12"/>
                  <a:pt x="11" y="8"/>
                </a:cubicBezTo>
                <a:cubicBezTo>
                  <a:pt x="8" y="4"/>
                  <a:pt x="4" y="2"/>
                  <a:pt x="0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8" name="Freeform 77"/>
          <p:cNvSpPr>
            <a:spLocks/>
          </p:cNvSpPr>
          <p:nvPr/>
        </p:nvSpPr>
        <p:spPr bwMode="auto">
          <a:xfrm>
            <a:off x="6262823" y="2154246"/>
            <a:ext cx="557214" cy="695325"/>
          </a:xfrm>
          <a:custGeom>
            <a:avLst/>
            <a:gdLst>
              <a:gd name="T0" fmla="*/ 0 w 54"/>
              <a:gd name="T1" fmla="*/ 0 h 69"/>
              <a:gd name="T2" fmla="*/ 12 w 54"/>
              <a:gd name="T3" fmla="*/ 14 h 69"/>
              <a:gd name="T4" fmla="*/ 24 w 54"/>
              <a:gd name="T5" fmla="*/ 22 h 69"/>
              <a:gd name="T6" fmla="*/ 38 w 54"/>
              <a:gd name="T7" fmla="*/ 37 h 69"/>
              <a:gd name="T8" fmla="*/ 36 w 54"/>
              <a:gd name="T9" fmla="*/ 44 h 69"/>
              <a:gd name="T10" fmla="*/ 40 w 54"/>
              <a:gd name="T11" fmla="*/ 61 h 69"/>
              <a:gd name="T12" fmla="*/ 54 w 54"/>
              <a:gd name="T13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" h="69">
                <a:moveTo>
                  <a:pt x="0" y="0"/>
                </a:moveTo>
                <a:lnTo>
                  <a:pt x="12" y="14"/>
                </a:lnTo>
                <a:lnTo>
                  <a:pt x="24" y="22"/>
                </a:lnTo>
                <a:lnTo>
                  <a:pt x="38" y="37"/>
                </a:lnTo>
                <a:lnTo>
                  <a:pt x="36" y="44"/>
                </a:lnTo>
                <a:lnTo>
                  <a:pt x="40" y="61"/>
                </a:lnTo>
                <a:lnTo>
                  <a:pt x="54" y="69"/>
                </a:ln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9" name="Freeform 78"/>
          <p:cNvSpPr>
            <a:spLocks/>
          </p:cNvSpPr>
          <p:nvPr/>
        </p:nvSpPr>
        <p:spPr bwMode="auto">
          <a:xfrm>
            <a:off x="7728086" y="1087446"/>
            <a:ext cx="763589" cy="390525"/>
          </a:xfrm>
          <a:custGeom>
            <a:avLst/>
            <a:gdLst>
              <a:gd name="T0" fmla="*/ 0 w 74"/>
              <a:gd name="T1" fmla="*/ 41 h 41"/>
              <a:gd name="T2" fmla="*/ 5 w 74"/>
              <a:gd name="T3" fmla="*/ 17 h 41"/>
              <a:gd name="T4" fmla="*/ 8 w 74"/>
              <a:gd name="T5" fmla="*/ 10 h 41"/>
              <a:gd name="T6" fmla="*/ 35 w 74"/>
              <a:gd name="T7" fmla="*/ 14 h 41"/>
              <a:gd name="T8" fmla="*/ 74 w 74"/>
              <a:gd name="T9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41">
                <a:moveTo>
                  <a:pt x="0" y="41"/>
                </a:moveTo>
                <a:cubicBezTo>
                  <a:pt x="2" y="31"/>
                  <a:pt x="4" y="22"/>
                  <a:pt x="5" y="17"/>
                </a:cubicBezTo>
                <a:cubicBezTo>
                  <a:pt x="6" y="12"/>
                  <a:pt x="3" y="11"/>
                  <a:pt x="8" y="10"/>
                </a:cubicBezTo>
                <a:cubicBezTo>
                  <a:pt x="13" y="9"/>
                  <a:pt x="24" y="16"/>
                  <a:pt x="35" y="14"/>
                </a:cubicBezTo>
                <a:cubicBezTo>
                  <a:pt x="46" y="12"/>
                  <a:pt x="68" y="2"/>
                  <a:pt x="74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0" name="Freeform 79"/>
          <p:cNvSpPr>
            <a:spLocks/>
          </p:cNvSpPr>
          <p:nvPr/>
        </p:nvSpPr>
        <p:spPr bwMode="auto">
          <a:xfrm>
            <a:off x="7924143" y="1306517"/>
            <a:ext cx="887414" cy="1228725"/>
          </a:xfrm>
          <a:custGeom>
            <a:avLst/>
            <a:gdLst>
              <a:gd name="T0" fmla="*/ 0 w 86"/>
              <a:gd name="T1" fmla="*/ 125 h 125"/>
              <a:gd name="T2" fmla="*/ 10 w 86"/>
              <a:gd name="T3" fmla="*/ 113 h 125"/>
              <a:gd name="T4" fmla="*/ 29 w 86"/>
              <a:gd name="T5" fmla="*/ 115 h 125"/>
              <a:gd name="T6" fmla="*/ 24 w 86"/>
              <a:gd name="T7" fmla="*/ 104 h 125"/>
              <a:gd name="T8" fmla="*/ 39 w 86"/>
              <a:gd name="T9" fmla="*/ 90 h 125"/>
              <a:gd name="T10" fmla="*/ 79 w 86"/>
              <a:gd name="T11" fmla="*/ 76 h 125"/>
              <a:gd name="T12" fmla="*/ 83 w 86"/>
              <a:gd name="T13" fmla="*/ 70 h 125"/>
              <a:gd name="T14" fmla="*/ 71 w 86"/>
              <a:gd name="T15" fmla="*/ 69 h 125"/>
              <a:gd name="T16" fmla="*/ 64 w 86"/>
              <a:gd name="T17" fmla="*/ 72 h 125"/>
              <a:gd name="T18" fmla="*/ 63 w 86"/>
              <a:gd name="T19" fmla="*/ 66 h 125"/>
              <a:gd name="T20" fmla="*/ 67 w 86"/>
              <a:gd name="T21" fmla="*/ 60 h 125"/>
              <a:gd name="T22" fmla="*/ 61 w 86"/>
              <a:gd name="T23" fmla="*/ 54 h 125"/>
              <a:gd name="T24" fmla="*/ 86 w 86"/>
              <a:gd name="T25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" h="125">
                <a:moveTo>
                  <a:pt x="0" y="125"/>
                </a:moveTo>
                <a:lnTo>
                  <a:pt x="10" y="113"/>
                </a:lnTo>
                <a:lnTo>
                  <a:pt x="29" y="115"/>
                </a:lnTo>
                <a:lnTo>
                  <a:pt x="24" y="104"/>
                </a:lnTo>
                <a:lnTo>
                  <a:pt x="39" y="90"/>
                </a:lnTo>
                <a:lnTo>
                  <a:pt x="79" y="76"/>
                </a:lnTo>
                <a:lnTo>
                  <a:pt x="83" y="70"/>
                </a:lnTo>
                <a:lnTo>
                  <a:pt x="71" y="69"/>
                </a:lnTo>
                <a:lnTo>
                  <a:pt x="64" y="72"/>
                </a:lnTo>
                <a:lnTo>
                  <a:pt x="63" y="66"/>
                </a:lnTo>
                <a:lnTo>
                  <a:pt x="67" y="60"/>
                </a:lnTo>
                <a:lnTo>
                  <a:pt x="61" y="54"/>
                </a:lnTo>
                <a:lnTo>
                  <a:pt x="86" y="0"/>
                </a:ln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6840673" y="4383087"/>
            <a:ext cx="1052514" cy="1257300"/>
          </a:xfrm>
          <a:custGeom>
            <a:avLst/>
            <a:gdLst>
              <a:gd name="T0" fmla="*/ 102 w 102"/>
              <a:gd name="T1" fmla="*/ 132 h 132"/>
              <a:gd name="T2" fmla="*/ 89 w 102"/>
              <a:gd name="T3" fmla="*/ 112 h 132"/>
              <a:gd name="T4" fmla="*/ 97 w 102"/>
              <a:gd name="T5" fmla="*/ 112 h 132"/>
              <a:gd name="T6" fmla="*/ 91 w 102"/>
              <a:gd name="T7" fmla="*/ 103 h 132"/>
              <a:gd name="T8" fmla="*/ 93 w 102"/>
              <a:gd name="T9" fmla="*/ 95 h 132"/>
              <a:gd name="T10" fmla="*/ 100 w 102"/>
              <a:gd name="T11" fmla="*/ 81 h 132"/>
              <a:gd name="T12" fmla="*/ 98 w 102"/>
              <a:gd name="T13" fmla="*/ 64 h 132"/>
              <a:gd name="T14" fmla="*/ 88 w 102"/>
              <a:gd name="T15" fmla="*/ 50 h 132"/>
              <a:gd name="T16" fmla="*/ 73 w 102"/>
              <a:gd name="T17" fmla="*/ 42 h 132"/>
              <a:gd name="T18" fmla="*/ 65 w 102"/>
              <a:gd name="T19" fmla="*/ 26 h 132"/>
              <a:gd name="T20" fmla="*/ 60 w 102"/>
              <a:gd name="T21" fmla="*/ 17 h 132"/>
              <a:gd name="T22" fmla="*/ 47 w 102"/>
              <a:gd name="T23" fmla="*/ 14 h 132"/>
              <a:gd name="T24" fmla="*/ 19 w 102"/>
              <a:gd name="T25" fmla="*/ 17 h 132"/>
              <a:gd name="T26" fmla="*/ 11 w 102"/>
              <a:gd name="T27" fmla="*/ 14 h 132"/>
              <a:gd name="T28" fmla="*/ 15 w 102"/>
              <a:gd name="T29" fmla="*/ 8 h 132"/>
              <a:gd name="T30" fmla="*/ 0 w 102"/>
              <a:gd name="T31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" h="132">
                <a:moveTo>
                  <a:pt x="102" y="132"/>
                </a:moveTo>
                <a:cubicBezTo>
                  <a:pt x="96" y="123"/>
                  <a:pt x="90" y="115"/>
                  <a:pt x="89" y="112"/>
                </a:cubicBezTo>
                <a:cubicBezTo>
                  <a:pt x="88" y="109"/>
                  <a:pt x="97" y="113"/>
                  <a:pt x="97" y="112"/>
                </a:cubicBezTo>
                <a:cubicBezTo>
                  <a:pt x="97" y="111"/>
                  <a:pt x="92" y="106"/>
                  <a:pt x="91" y="103"/>
                </a:cubicBezTo>
                <a:cubicBezTo>
                  <a:pt x="90" y="100"/>
                  <a:pt x="92" y="99"/>
                  <a:pt x="93" y="95"/>
                </a:cubicBezTo>
                <a:cubicBezTo>
                  <a:pt x="94" y="91"/>
                  <a:pt x="99" y="86"/>
                  <a:pt x="100" y="81"/>
                </a:cubicBezTo>
                <a:cubicBezTo>
                  <a:pt x="101" y="76"/>
                  <a:pt x="100" y="69"/>
                  <a:pt x="98" y="64"/>
                </a:cubicBezTo>
                <a:cubicBezTo>
                  <a:pt x="96" y="59"/>
                  <a:pt x="92" y="54"/>
                  <a:pt x="88" y="50"/>
                </a:cubicBezTo>
                <a:cubicBezTo>
                  <a:pt x="84" y="46"/>
                  <a:pt x="77" y="46"/>
                  <a:pt x="73" y="42"/>
                </a:cubicBezTo>
                <a:cubicBezTo>
                  <a:pt x="69" y="38"/>
                  <a:pt x="67" y="30"/>
                  <a:pt x="65" y="26"/>
                </a:cubicBezTo>
                <a:cubicBezTo>
                  <a:pt x="63" y="22"/>
                  <a:pt x="63" y="19"/>
                  <a:pt x="60" y="17"/>
                </a:cubicBezTo>
                <a:cubicBezTo>
                  <a:pt x="57" y="15"/>
                  <a:pt x="54" y="14"/>
                  <a:pt x="47" y="14"/>
                </a:cubicBezTo>
                <a:cubicBezTo>
                  <a:pt x="40" y="14"/>
                  <a:pt x="25" y="17"/>
                  <a:pt x="19" y="17"/>
                </a:cubicBezTo>
                <a:cubicBezTo>
                  <a:pt x="13" y="17"/>
                  <a:pt x="12" y="15"/>
                  <a:pt x="11" y="14"/>
                </a:cubicBezTo>
                <a:cubicBezTo>
                  <a:pt x="10" y="13"/>
                  <a:pt x="17" y="10"/>
                  <a:pt x="15" y="8"/>
                </a:cubicBezTo>
                <a:cubicBezTo>
                  <a:pt x="13" y="6"/>
                  <a:pt x="6" y="3"/>
                  <a:pt x="0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2" name="Freeform 81"/>
          <p:cNvSpPr>
            <a:spLocks/>
          </p:cNvSpPr>
          <p:nvPr/>
        </p:nvSpPr>
        <p:spPr bwMode="auto">
          <a:xfrm>
            <a:off x="7201828" y="3611571"/>
            <a:ext cx="1537494" cy="2028825"/>
          </a:xfrm>
          <a:custGeom>
            <a:avLst/>
            <a:gdLst>
              <a:gd name="T0" fmla="*/ 106 w 149"/>
              <a:gd name="T1" fmla="*/ 213 h 213"/>
              <a:gd name="T2" fmla="*/ 127 w 149"/>
              <a:gd name="T3" fmla="*/ 197 h 213"/>
              <a:gd name="T4" fmla="*/ 142 w 149"/>
              <a:gd name="T5" fmla="*/ 180 h 213"/>
              <a:gd name="T6" fmla="*/ 147 w 149"/>
              <a:gd name="T7" fmla="*/ 164 h 213"/>
              <a:gd name="T8" fmla="*/ 148 w 149"/>
              <a:gd name="T9" fmla="*/ 145 h 213"/>
              <a:gd name="T10" fmla="*/ 143 w 149"/>
              <a:gd name="T11" fmla="*/ 129 h 213"/>
              <a:gd name="T12" fmla="*/ 136 w 149"/>
              <a:gd name="T13" fmla="*/ 108 h 213"/>
              <a:gd name="T14" fmla="*/ 108 w 149"/>
              <a:gd name="T15" fmla="*/ 94 h 213"/>
              <a:gd name="T16" fmla="*/ 91 w 149"/>
              <a:gd name="T17" fmla="*/ 82 h 213"/>
              <a:gd name="T18" fmla="*/ 64 w 149"/>
              <a:gd name="T19" fmla="*/ 78 h 213"/>
              <a:gd name="T20" fmla="*/ 45 w 149"/>
              <a:gd name="T21" fmla="*/ 67 h 213"/>
              <a:gd name="T22" fmla="*/ 51 w 149"/>
              <a:gd name="T23" fmla="*/ 59 h 213"/>
              <a:gd name="T24" fmla="*/ 53 w 149"/>
              <a:gd name="T25" fmla="*/ 48 h 213"/>
              <a:gd name="T26" fmla="*/ 43 w 149"/>
              <a:gd name="T27" fmla="*/ 30 h 213"/>
              <a:gd name="T28" fmla="*/ 29 w 149"/>
              <a:gd name="T29" fmla="*/ 21 h 213"/>
              <a:gd name="T30" fmla="*/ 19 w 149"/>
              <a:gd name="T31" fmla="*/ 2 h 213"/>
              <a:gd name="T32" fmla="*/ 0 w 149"/>
              <a:gd name="T33" fmla="*/ 6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9" h="213">
                <a:moveTo>
                  <a:pt x="106" y="213"/>
                </a:moveTo>
                <a:cubicBezTo>
                  <a:pt x="113" y="207"/>
                  <a:pt x="121" y="202"/>
                  <a:pt x="127" y="197"/>
                </a:cubicBezTo>
                <a:cubicBezTo>
                  <a:pt x="133" y="192"/>
                  <a:pt x="139" y="185"/>
                  <a:pt x="142" y="180"/>
                </a:cubicBezTo>
                <a:cubicBezTo>
                  <a:pt x="145" y="175"/>
                  <a:pt x="146" y="170"/>
                  <a:pt x="147" y="164"/>
                </a:cubicBezTo>
                <a:cubicBezTo>
                  <a:pt x="148" y="158"/>
                  <a:pt x="149" y="151"/>
                  <a:pt x="148" y="145"/>
                </a:cubicBezTo>
                <a:cubicBezTo>
                  <a:pt x="147" y="139"/>
                  <a:pt x="145" y="135"/>
                  <a:pt x="143" y="129"/>
                </a:cubicBezTo>
                <a:cubicBezTo>
                  <a:pt x="141" y="123"/>
                  <a:pt x="142" y="114"/>
                  <a:pt x="136" y="108"/>
                </a:cubicBezTo>
                <a:cubicBezTo>
                  <a:pt x="130" y="102"/>
                  <a:pt x="115" y="98"/>
                  <a:pt x="108" y="94"/>
                </a:cubicBezTo>
                <a:cubicBezTo>
                  <a:pt x="101" y="90"/>
                  <a:pt x="98" y="85"/>
                  <a:pt x="91" y="82"/>
                </a:cubicBezTo>
                <a:cubicBezTo>
                  <a:pt x="84" y="79"/>
                  <a:pt x="72" y="81"/>
                  <a:pt x="64" y="78"/>
                </a:cubicBezTo>
                <a:cubicBezTo>
                  <a:pt x="56" y="75"/>
                  <a:pt x="47" y="70"/>
                  <a:pt x="45" y="67"/>
                </a:cubicBezTo>
                <a:cubicBezTo>
                  <a:pt x="43" y="64"/>
                  <a:pt x="50" y="62"/>
                  <a:pt x="51" y="59"/>
                </a:cubicBezTo>
                <a:cubicBezTo>
                  <a:pt x="52" y="56"/>
                  <a:pt x="54" y="53"/>
                  <a:pt x="53" y="48"/>
                </a:cubicBezTo>
                <a:cubicBezTo>
                  <a:pt x="52" y="43"/>
                  <a:pt x="47" y="35"/>
                  <a:pt x="43" y="30"/>
                </a:cubicBezTo>
                <a:cubicBezTo>
                  <a:pt x="39" y="25"/>
                  <a:pt x="33" y="26"/>
                  <a:pt x="29" y="21"/>
                </a:cubicBezTo>
                <a:cubicBezTo>
                  <a:pt x="25" y="16"/>
                  <a:pt x="24" y="4"/>
                  <a:pt x="19" y="2"/>
                </a:cubicBezTo>
                <a:cubicBezTo>
                  <a:pt x="14" y="0"/>
                  <a:pt x="7" y="3"/>
                  <a:pt x="0" y="6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reeform 82"/>
          <p:cNvSpPr>
            <a:spLocks/>
          </p:cNvSpPr>
          <p:nvPr/>
        </p:nvSpPr>
        <p:spPr bwMode="auto">
          <a:xfrm>
            <a:off x="6850989" y="3811587"/>
            <a:ext cx="660400" cy="323850"/>
          </a:xfrm>
          <a:custGeom>
            <a:avLst/>
            <a:gdLst>
              <a:gd name="T0" fmla="*/ 64 w 64"/>
              <a:gd name="T1" fmla="*/ 0 h 34"/>
              <a:gd name="T2" fmla="*/ 44 w 64"/>
              <a:gd name="T3" fmla="*/ 6 h 34"/>
              <a:gd name="T4" fmla="*/ 36 w 64"/>
              <a:gd name="T5" fmla="*/ 15 h 34"/>
              <a:gd name="T6" fmla="*/ 27 w 64"/>
              <a:gd name="T7" fmla="*/ 22 h 34"/>
              <a:gd name="T8" fmla="*/ 16 w 64"/>
              <a:gd name="T9" fmla="*/ 22 h 34"/>
              <a:gd name="T10" fmla="*/ 8 w 64"/>
              <a:gd name="T11" fmla="*/ 29 h 34"/>
              <a:gd name="T12" fmla="*/ 0 w 64"/>
              <a:gd name="T13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34">
                <a:moveTo>
                  <a:pt x="64" y="0"/>
                </a:moveTo>
                <a:cubicBezTo>
                  <a:pt x="56" y="2"/>
                  <a:pt x="49" y="4"/>
                  <a:pt x="44" y="6"/>
                </a:cubicBezTo>
                <a:cubicBezTo>
                  <a:pt x="39" y="8"/>
                  <a:pt x="39" y="12"/>
                  <a:pt x="36" y="15"/>
                </a:cubicBezTo>
                <a:cubicBezTo>
                  <a:pt x="33" y="18"/>
                  <a:pt x="30" y="21"/>
                  <a:pt x="27" y="22"/>
                </a:cubicBezTo>
                <a:cubicBezTo>
                  <a:pt x="24" y="23"/>
                  <a:pt x="19" y="21"/>
                  <a:pt x="16" y="22"/>
                </a:cubicBezTo>
                <a:cubicBezTo>
                  <a:pt x="13" y="23"/>
                  <a:pt x="11" y="27"/>
                  <a:pt x="8" y="29"/>
                </a:cubicBezTo>
                <a:cubicBezTo>
                  <a:pt x="5" y="31"/>
                  <a:pt x="1" y="33"/>
                  <a:pt x="0" y="34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7387565" y="3525841"/>
            <a:ext cx="61914" cy="104775"/>
          </a:xfrm>
          <a:custGeom>
            <a:avLst/>
            <a:gdLst>
              <a:gd name="T0" fmla="*/ 0 w 6"/>
              <a:gd name="T1" fmla="*/ 11 h 11"/>
              <a:gd name="T2" fmla="*/ 6 w 6"/>
              <a:gd name="T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1">
                <a:moveTo>
                  <a:pt x="0" y="11"/>
                </a:moveTo>
                <a:cubicBezTo>
                  <a:pt x="0" y="11"/>
                  <a:pt x="3" y="5"/>
                  <a:pt x="6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Freeform 84"/>
          <p:cNvSpPr>
            <a:spLocks/>
          </p:cNvSpPr>
          <p:nvPr/>
        </p:nvSpPr>
        <p:spPr bwMode="auto">
          <a:xfrm>
            <a:off x="7459795" y="3506790"/>
            <a:ext cx="82550" cy="200025"/>
          </a:xfrm>
          <a:custGeom>
            <a:avLst/>
            <a:gdLst>
              <a:gd name="T0" fmla="*/ 0 w 8"/>
              <a:gd name="T1" fmla="*/ 21 h 21"/>
              <a:gd name="T2" fmla="*/ 8 w 8"/>
              <a:gd name="T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">
                <a:moveTo>
                  <a:pt x="0" y="21"/>
                </a:moveTo>
                <a:cubicBezTo>
                  <a:pt x="0" y="21"/>
                  <a:pt x="4" y="10"/>
                  <a:pt x="8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6" name="Freeform 85"/>
          <p:cNvSpPr>
            <a:spLocks/>
          </p:cNvSpPr>
          <p:nvPr/>
        </p:nvSpPr>
        <p:spPr bwMode="auto">
          <a:xfrm>
            <a:off x="7645537" y="3563944"/>
            <a:ext cx="92869" cy="333375"/>
          </a:xfrm>
          <a:custGeom>
            <a:avLst/>
            <a:gdLst>
              <a:gd name="T0" fmla="*/ 0 w 9"/>
              <a:gd name="T1" fmla="*/ 35 h 35"/>
              <a:gd name="T2" fmla="*/ 9 w 9"/>
              <a:gd name="T3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35">
                <a:moveTo>
                  <a:pt x="0" y="35"/>
                </a:moveTo>
                <a:cubicBezTo>
                  <a:pt x="0" y="35"/>
                  <a:pt x="4" y="17"/>
                  <a:pt x="9" y="0"/>
                </a:cubicBezTo>
              </a:path>
            </a:pathLst>
          </a:custGeom>
          <a:noFill/>
          <a:ln w="9525" cap="flat" cmpd="sng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7" name="AutoShape 29"/>
          <p:cNvSpPr>
            <a:spLocks noChangeArrowheads="1"/>
          </p:cNvSpPr>
          <p:nvPr/>
        </p:nvSpPr>
        <p:spPr bwMode="auto">
          <a:xfrm>
            <a:off x="6954178" y="1725612"/>
            <a:ext cx="82550" cy="76200"/>
          </a:xfrm>
          <a:prstGeom prst="roundRect">
            <a:avLst>
              <a:gd name="adj" fmla="val 16667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3175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8780600" y="2439987"/>
            <a:ext cx="897731" cy="209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Gulf of Aden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9141756" y="5154612"/>
            <a:ext cx="949325" cy="209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Indian Ocean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0" name="Text Box 32"/>
          <p:cNvSpPr txBox="1">
            <a:spLocks noChangeArrowheads="1"/>
          </p:cNvSpPr>
          <p:nvPr/>
        </p:nvSpPr>
        <p:spPr bwMode="auto">
          <a:xfrm>
            <a:off x="6685893" y="1116021"/>
            <a:ext cx="629444" cy="2000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Red Sea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5468278" y="906464"/>
            <a:ext cx="608806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Sudan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7614577" y="735021"/>
            <a:ext cx="1073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Saudi Arabia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3" name="Text Box 35"/>
          <p:cNvSpPr txBox="1">
            <a:spLocks noChangeArrowheads="1"/>
          </p:cNvSpPr>
          <p:nvPr/>
        </p:nvSpPr>
        <p:spPr bwMode="auto">
          <a:xfrm>
            <a:off x="7851913" y="1477962"/>
            <a:ext cx="588169" cy="209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Yemen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4" name="Text Box 36"/>
          <p:cNvSpPr txBox="1">
            <a:spLocks noChangeArrowheads="1"/>
          </p:cNvSpPr>
          <p:nvPr/>
        </p:nvSpPr>
        <p:spPr bwMode="auto">
          <a:xfrm>
            <a:off x="9162394" y="3449642"/>
            <a:ext cx="753269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Somalia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5" name="Text Box 37"/>
          <p:cNvSpPr txBox="1">
            <a:spLocks noChangeArrowheads="1"/>
          </p:cNvSpPr>
          <p:nvPr/>
        </p:nvSpPr>
        <p:spPr bwMode="auto">
          <a:xfrm>
            <a:off x="6438241" y="5297487"/>
            <a:ext cx="5365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Kenya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6" name="Text Box 38"/>
          <p:cNvSpPr txBox="1">
            <a:spLocks noChangeArrowheads="1"/>
          </p:cNvSpPr>
          <p:nvPr/>
        </p:nvSpPr>
        <p:spPr bwMode="auto">
          <a:xfrm>
            <a:off x="5024576" y="4487870"/>
            <a:ext cx="470129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Sudan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7" name="Text Box 39"/>
          <p:cNvSpPr txBox="1">
            <a:spLocks noChangeArrowheads="1"/>
          </p:cNvSpPr>
          <p:nvPr/>
        </p:nvSpPr>
        <p:spPr bwMode="auto">
          <a:xfrm>
            <a:off x="6211230" y="3354387"/>
            <a:ext cx="254109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Abay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8" name="Text Box 40"/>
          <p:cNvSpPr txBox="1">
            <a:spLocks noChangeArrowheads="1"/>
          </p:cNvSpPr>
          <p:nvPr/>
        </p:nvSpPr>
        <p:spPr bwMode="auto">
          <a:xfrm>
            <a:off x="6159638" y="4278313"/>
            <a:ext cx="241285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Omo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9" name="Text Box 41"/>
          <p:cNvSpPr txBox="1">
            <a:spLocks noChangeArrowheads="1"/>
          </p:cNvSpPr>
          <p:nvPr/>
        </p:nvSpPr>
        <p:spPr bwMode="auto">
          <a:xfrm>
            <a:off x="7016094" y="4545013"/>
            <a:ext cx="351891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Genale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6654936" y="3744913"/>
            <a:ext cx="327847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Awash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1" name="Text Box 43"/>
          <p:cNvSpPr txBox="1">
            <a:spLocks noChangeArrowheads="1"/>
          </p:cNvSpPr>
          <p:nvPr/>
        </p:nvSpPr>
        <p:spPr bwMode="auto">
          <a:xfrm>
            <a:off x="7810638" y="4192588"/>
            <a:ext cx="696537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Wabe Shabele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2" name="Text Box 44"/>
          <p:cNvSpPr txBox="1">
            <a:spLocks noChangeArrowheads="1"/>
          </p:cNvSpPr>
          <p:nvPr/>
        </p:nvSpPr>
        <p:spPr bwMode="auto">
          <a:xfrm>
            <a:off x="6108045" y="1649415"/>
            <a:ext cx="479747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22860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Eritrea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3" name="AutoShape 45"/>
          <p:cNvSpPr>
            <a:spLocks noChangeArrowheads="1"/>
          </p:cNvSpPr>
          <p:nvPr/>
        </p:nvSpPr>
        <p:spPr bwMode="auto">
          <a:xfrm>
            <a:off x="5580516" y="4113783"/>
            <a:ext cx="524246" cy="269304"/>
          </a:xfrm>
          <a:prstGeom prst="wedgeRectCallout">
            <a:avLst>
              <a:gd name="adj1" fmla="val 109597"/>
              <a:gd name="adj2" fmla="val -15555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Halele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Werabesa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4" name="AutoShape 46" descr="25%"/>
          <p:cNvSpPr>
            <a:spLocks noChangeArrowheads="1"/>
          </p:cNvSpPr>
          <p:nvPr/>
        </p:nvSpPr>
        <p:spPr bwMode="auto">
          <a:xfrm>
            <a:off x="9637053" y="925521"/>
            <a:ext cx="330200" cy="638175"/>
          </a:xfrm>
          <a:prstGeom prst="upArrow">
            <a:avLst>
              <a:gd name="adj1" fmla="val 37500"/>
              <a:gd name="adj2" fmla="val 129241"/>
            </a:avLst>
          </a:prstGeom>
          <a:pattFill prst="pct25">
            <a:fgClr>
              <a:srgbClr val="000000"/>
            </a:fgClr>
            <a:bgClr>
              <a:srgbClr val="FFFFFF"/>
            </a:bgClr>
          </a:patt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5" name="Text Box 47"/>
          <p:cNvSpPr txBox="1">
            <a:spLocks noChangeArrowheads="1"/>
          </p:cNvSpPr>
          <p:nvPr/>
        </p:nvSpPr>
        <p:spPr bwMode="auto">
          <a:xfrm>
            <a:off x="9698965" y="649295"/>
            <a:ext cx="157544" cy="24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6933544" y="6364296"/>
            <a:ext cx="650081" cy="85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583620" y="6364296"/>
            <a:ext cx="660400" cy="85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8244025" y="6364296"/>
            <a:ext cx="670719" cy="85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a14" a14:legacySpreadsheetColorIndex="8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9" name="Text Box 51"/>
          <p:cNvSpPr txBox="1">
            <a:spLocks noChangeArrowheads="1"/>
          </p:cNvSpPr>
          <p:nvPr/>
        </p:nvSpPr>
        <p:spPr bwMode="auto">
          <a:xfrm>
            <a:off x="6834630" y="6173788"/>
            <a:ext cx="94641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0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0" name="Text Box 52"/>
          <p:cNvSpPr txBox="1">
            <a:spLocks noChangeArrowheads="1"/>
          </p:cNvSpPr>
          <p:nvPr/>
        </p:nvSpPr>
        <p:spPr bwMode="auto">
          <a:xfrm>
            <a:off x="7478590" y="6183313"/>
            <a:ext cx="210058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250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8149310" y="6183313"/>
            <a:ext cx="210058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500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2" name="Text Box 54"/>
          <p:cNvSpPr txBox="1">
            <a:spLocks noChangeArrowheads="1"/>
          </p:cNvSpPr>
          <p:nvPr/>
        </p:nvSpPr>
        <p:spPr bwMode="auto">
          <a:xfrm>
            <a:off x="8789071" y="6183313"/>
            <a:ext cx="210058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750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3" name="Text Box 55"/>
          <p:cNvSpPr txBox="1">
            <a:spLocks noChangeArrowheads="1"/>
          </p:cNvSpPr>
          <p:nvPr/>
        </p:nvSpPr>
        <p:spPr bwMode="auto">
          <a:xfrm>
            <a:off x="7673138" y="6478588"/>
            <a:ext cx="522643" cy="1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Kilometres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4" name="Text Box 56"/>
          <p:cNvSpPr txBox="1">
            <a:spLocks noChangeArrowheads="1"/>
          </p:cNvSpPr>
          <p:nvPr/>
        </p:nvSpPr>
        <p:spPr bwMode="auto">
          <a:xfrm>
            <a:off x="7720382" y="5907088"/>
            <a:ext cx="355931" cy="17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Scale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5" name="AutoShape 57"/>
          <p:cNvSpPr>
            <a:spLocks noChangeArrowheads="1"/>
          </p:cNvSpPr>
          <p:nvPr/>
        </p:nvSpPr>
        <p:spPr bwMode="auto">
          <a:xfrm>
            <a:off x="6796940" y="3068637"/>
            <a:ext cx="665310" cy="146194"/>
          </a:xfrm>
          <a:prstGeom prst="wedgeRectCallout">
            <a:avLst>
              <a:gd name="adj1" fmla="val -42106"/>
              <a:gd name="adj2" fmla="val 233333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Addis Ababa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7" name="AutoShape 45"/>
          <p:cNvSpPr>
            <a:spLocks noChangeArrowheads="1"/>
          </p:cNvSpPr>
          <p:nvPr/>
        </p:nvSpPr>
        <p:spPr bwMode="auto">
          <a:xfrm rot="10800000">
            <a:off x="7068988" y="4040686"/>
            <a:ext cx="413803" cy="146194"/>
          </a:xfrm>
          <a:prstGeom prst="wedgeRectCallout">
            <a:avLst>
              <a:gd name="adj1" fmla="val 39622"/>
              <a:gd name="adj2" fmla="val -291074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GD 5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8" name="AutoShape 45"/>
          <p:cNvSpPr>
            <a:spLocks noChangeArrowheads="1"/>
          </p:cNvSpPr>
          <p:nvPr/>
        </p:nvSpPr>
        <p:spPr bwMode="auto">
          <a:xfrm rot="10595353">
            <a:off x="7595857" y="4004930"/>
            <a:ext cx="476608" cy="146194"/>
          </a:xfrm>
          <a:prstGeom prst="wedgeRectCallout">
            <a:avLst>
              <a:gd name="adj1" fmla="val 118654"/>
              <a:gd name="adj2" fmla="val -274295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GD 6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9" name="AutoShape 3"/>
          <p:cNvSpPr>
            <a:spLocks noChangeArrowheads="1"/>
          </p:cNvSpPr>
          <p:nvPr/>
        </p:nvSpPr>
        <p:spPr bwMode="auto">
          <a:xfrm>
            <a:off x="6363234" y="2885122"/>
            <a:ext cx="895350" cy="171450"/>
          </a:xfrm>
          <a:prstGeom prst="wedgeRectCallout">
            <a:avLst>
              <a:gd name="adj1" fmla="val -46170"/>
              <a:gd name="adj2" fmla="val 238889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square" lIns="27432" tIns="22860" rIns="27432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Chemoga-Yeda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0" name="Freeform 119"/>
          <p:cNvSpPr/>
          <p:nvPr/>
        </p:nvSpPr>
        <p:spPr>
          <a:xfrm>
            <a:off x="5653903" y="3275597"/>
            <a:ext cx="282078" cy="732527"/>
          </a:xfrm>
          <a:custGeom>
            <a:avLst/>
            <a:gdLst>
              <a:gd name="connsiteX0" fmla="*/ 282078 w 282078"/>
              <a:gd name="connsiteY0" fmla="*/ 732527 h 732527"/>
              <a:gd name="connsiteX1" fmla="*/ 221118 w 282078"/>
              <a:gd name="connsiteY1" fmla="*/ 679187 h 732527"/>
              <a:gd name="connsiteX2" fmla="*/ 129678 w 282078"/>
              <a:gd name="connsiteY2" fmla="*/ 572507 h 732527"/>
              <a:gd name="connsiteX3" fmla="*/ 106818 w 282078"/>
              <a:gd name="connsiteY3" fmla="*/ 450587 h 732527"/>
              <a:gd name="connsiteX4" fmla="*/ 53478 w 282078"/>
              <a:gd name="connsiteY4" fmla="*/ 389627 h 732527"/>
              <a:gd name="connsiteX5" fmla="*/ 15378 w 282078"/>
              <a:gd name="connsiteY5" fmla="*/ 282947 h 732527"/>
              <a:gd name="connsiteX6" fmla="*/ 138 w 282078"/>
              <a:gd name="connsiteY6" fmla="*/ 176267 h 732527"/>
              <a:gd name="connsiteX7" fmla="*/ 22998 w 282078"/>
              <a:gd name="connsiteY7" fmla="*/ 77207 h 732527"/>
              <a:gd name="connsiteX8" fmla="*/ 22998 w 282078"/>
              <a:gd name="connsiteY8" fmla="*/ 1007 h 732527"/>
              <a:gd name="connsiteX9" fmla="*/ 38238 w 282078"/>
              <a:gd name="connsiteY9" fmla="*/ 31487 h 73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078" h="732527">
                <a:moveTo>
                  <a:pt x="282078" y="732527"/>
                </a:moveTo>
                <a:cubicBezTo>
                  <a:pt x="264298" y="719192"/>
                  <a:pt x="246518" y="705857"/>
                  <a:pt x="221118" y="679187"/>
                </a:cubicBezTo>
                <a:cubicBezTo>
                  <a:pt x="195718" y="652517"/>
                  <a:pt x="148728" y="610607"/>
                  <a:pt x="129678" y="572507"/>
                </a:cubicBezTo>
                <a:cubicBezTo>
                  <a:pt x="110628" y="534407"/>
                  <a:pt x="119518" y="481067"/>
                  <a:pt x="106818" y="450587"/>
                </a:cubicBezTo>
                <a:cubicBezTo>
                  <a:pt x="94118" y="420107"/>
                  <a:pt x="68718" y="417567"/>
                  <a:pt x="53478" y="389627"/>
                </a:cubicBezTo>
                <a:cubicBezTo>
                  <a:pt x="38238" y="361687"/>
                  <a:pt x="24268" y="318507"/>
                  <a:pt x="15378" y="282947"/>
                </a:cubicBezTo>
                <a:cubicBezTo>
                  <a:pt x="6488" y="247387"/>
                  <a:pt x="-1132" y="210557"/>
                  <a:pt x="138" y="176267"/>
                </a:cubicBezTo>
                <a:cubicBezTo>
                  <a:pt x="1408" y="141977"/>
                  <a:pt x="19188" y="106417"/>
                  <a:pt x="22998" y="77207"/>
                </a:cubicBezTo>
                <a:cubicBezTo>
                  <a:pt x="26808" y="47997"/>
                  <a:pt x="20458" y="8627"/>
                  <a:pt x="22998" y="1007"/>
                </a:cubicBezTo>
                <a:cubicBezTo>
                  <a:pt x="25538" y="-6613"/>
                  <a:pt x="38238" y="31487"/>
                  <a:pt x="38238" y="314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1" name="AutoShape 45"/>
          <p:cNvSpPr>
            <a:spLocks noChangeArrowheads="1"/>
          </p:cNvSpPr>
          <p:nvPr/>
        </p:nvSpPr>
        <p:spPr bwMode="auto">
          <a:xfrm>
            <a:off x="5084074" y="3662291"/>
            <a:ext cx="351122" cy="146194"/>
          </a:xfrm>
          <a:prstGeom prst="wedgeRectCallout">
            <a:avLst>
              <a:gd name="adj1" fmla="val 109597"/>
              <a:gd name="adj2" fmla="val -15555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  <p:txBody>
          <a:bodyPr wrap="none" lIns="18288" tIns="22860" rIns="18288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en-US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Dabus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123" name="Table 122"/>
          <p:cNvGraphicFramePr>
            <a:graphicFrameLocks noGrp="1"/>
          </p:cNvGraphicFramePr>
          <p:nvPr/>
        </p:nvGraphicFramePr>
        <p:xfrm>
          <a:off x="1462902" y="1477016"/>
          <a:ext cx="3185298" cy="55816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en-US" sz="16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of the Project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Installed capacity in MW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Cost est. in MUSD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1462902" y="2323790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Genale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Dawa</a:t>
                      </a:r>
                      <a:r>
                        <a:rPr lang="en-US" sz="1600" u="none" strike="noStrike" dirty="0">
                          <a:effectLst/>
                        </a:rPr>
                        <a:t> 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469.8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246.0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1462902" y="3075046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Chemoga-Yeda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280.0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729.0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/>
        </p:nvGraphicFramePr>
        <p:xfrm>
          <a:off x="1462902" y="3525844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Dabus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798.0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984.0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7" name="Table 126"/>
          <p:cNvGraphicFramePr>
            <a:graphicFrameLocks noGrp="1"/>
          </p:cNvGraphicFramePr>
          <p:nvPr/>
        </p:nvGraphicFramePr>
        <p:xfrm>
          <a:off x="1526859" y="4025904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Halele-Warabessa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424.0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1196.0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1526859" y="4719811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Genale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Dawa</a:t>
                      </a:r>
                      <a:r>
                        <a:rPr lang="en-US" sz="1600" u="none" strike="noStrike" dirty="0">
                          <a:effectLst/>
                        </a:rPr>
                        <a:t> 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100.0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1526862" y="5517523"/>
          <a:ext cx="3185299" cy="283845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2,071.8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4,725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1" name="Rectangle 130"/>
          <p:cNvSpPr/>
          <p:nvPr/>
        </p:nvSpPr>
        <p:spPr>
          <a:xfrm>
            <a:off x="1903120" y="356772"/>
            <a:ext cx="215834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Hydro</a:t>
            </a:r>
          </a:p>
        </p:txBody>
      </p:sp>
    </p:spTree>
    <p:extLst>
      <p:ext uri="{BB962C8B-B14F-4D97-AF65-F5344CB8AC3E}">
        <p14:creationId xmlns:p14="http://schemas.microsoft.com/office/powerpoint/2010/main" val="355388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17" grpId="0" animBg="1"/>
      <p:bldP spid="118" grpId="0" animBg="1"/>
      <p:bldP spid="119" grpId="0" animBg="1"/>
      <p:bldP spid="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Table 122"/>
          <p:cNvGraphicFramePr>
            <a:graphicFrameLocks noGrp="1"/>
          </p:cNvGraphicFramePr>
          <p:nvPr/>
        </p:nvGraphicFramePr>
        <p:xfrm>
          <a:off x="1462902" y="1477016"/>
          <a:ext cx="3185298" cy="558165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Name</a:t>
                      </a:r>
                      <a:r>
                        <a:rPr lang="en-US" sz="1600" b="1" u="none" strike="noStrike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of the Project</a:t>
                      </a:r>
                      <a:endParaRPr lang="en-US" sz="16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 Installed capacity in MW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Cost est. in MUSD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4" name="Table 123"/>
          <p:cNvGraphicFramePr>
            <a:graphicFrameLocks noGrp="1"/>
          </p:cNvGraphicFramePr>
          <p:nvPr/>
        </p:nvGraphicFramePr>
        <p:xfrm>
          <a:off x="1434888" y="2197107"/>
          <a:ext cx="3185298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Solar </a:t>
                      </a:r>
                      <a:r>
                        <a:rPr lang="en-US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Dicheto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1346979" y="2555869"/>
          <a:ext cx="3185298" cy="311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Solar Gad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7" name="Table 126"/>
          <p:cNvGraphicFramePr>
            <a:graphicFrameLocks noGrp="1"/>
          </p:cNvGraphicFramePr>
          <p:nvPr/>
        </p:nvGraphicFramePr>
        <p:xfrm>
          <a:off x="1369695" y="3836505"/>
          <a:ext cx="3322517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1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Solar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Welenchetti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165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8" name="Table 127"/>
          <p:cNvGraphicFramePr>
            <a:graphicFrameLocks noGrp="1"/>
          </p:cNvGraphicFramePr>
          <p:nvPr/>
        </p:nvGraphicFramePr>
        <p:xfrm>
          <a:off x="1377580" y="4272555"/>
          <a:ext cx="327062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Solar </a:t>
                      </a:r>
                      <a:r>
                        <a:rPr lang="en-US" sz="2000" u="none" strike="noStrike" dirty="0" err="1">
                          <a:effectLst/>
                        </a:rPr>
                        <a:t>Weranso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0" name="Table 129"/>
          <p:cNvGraphicFramePr>
            <a:graphicFrameLocks noGrp="1"/>
          </p:cNvGraphicFramePr>
          <p:nvPr/>
        </p:nvGraphicFramePr>
        <p:xfrm>
          <a:off x="1462905" y="5486406"/>
          <a:ext cx="3185299" cy="314325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314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99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Total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1,000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1,170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1" name="Rectangle 130"/>
          <p:cNvSpPr/>
          <p:nvPr/>
        </p:nvSpPr>
        <p:spPr>
          <a:xfrm>
            <a:off x="1903119" y="308368"/>
            <a:ext cx="2158343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Solar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039000" y="6122711"/>
            <a:ext cx="1282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Source: EEP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Calibri"/>
              <a:cs typeface="Georgia"/>
            </a:endParaRPr>
          </a:p>
        </p:txBody>
      </p:sp>
      <p:pic>
        <p:nvPicPr>
          <p:cNvPr id="116" name="Picture 11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963" y="1556468"/>
            <a:ext cx="5857567" cy="4225326"/>
          </a:xfrm>
          <a:prstGeom prst="rect">
            <a:avLst/>
          </a:prstGeom>
          <a:noFill/>
          <a:ln w="38100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404733" y="3011300"/>
          <a:ext cx="3185298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Solar </a:t>
                      </a:r>
                      <a:r>
                        <a:rPr lang="en-US" sz="1800" u="none" strike="noStrike" dirty="0" err="1">
                          <a:effectLst/>
                        </a:rPr>
                        <a:t>Humera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389642" y="3411766"/>
          <a:ext cx="3185298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Solar </a:t>
                      </a:r>
                      <a:r>
                        <a:rPr lang="en-US" sz="2000" u="none" strike="noStrike" dirty="0" err="1">
                          <a:effectLst/>
                        </a:rPr>
                        <a:t>Mekele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346979" y="5134007"/>
          <a:ext cx="327062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Solar </a:t>
                      </a:r>
                      <a:r>
                        <a:rPr lang="en-US" sz="2000" u="none" strike="noStrike" dirty="0" err="1">
                          <a:effectLst/>
                        </a:rPr>
                        <a:t>Metema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346979" y="4696770"/>
          <a:ext cx="3270620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Solar </a:t>
                      </a:r>
                      <a:r>
                        <a:rPr lang="en-US" sz="2000" u="none" strike="noStrike" dirty="0" err="1">
                          <a:effectLst/>
                        </a:rPr>
                        <a:t>Hurso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9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3121" y="707764"/>
            <a:ext cx="401762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Expressways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4538" y="2940519"/>
          <a:ext cx="3194663" cy="23469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90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Section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Length (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kms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Unit cost (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US$m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/km)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Total cost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(US$ m)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Adama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 Awash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125 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3.48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435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Awash Mieso 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72 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2.78 *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200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Mieso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 - Dire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Dawa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</a:rPr>
                        <a:t>160 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2.78 *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445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Capitalized interest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39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8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1,119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0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*Lower unit cost due to fewer lanes i.e. single carriage way with provision for widening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50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Source: ERA  based on IFC Preliminary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effectLst/>
                        </a:rPr>
                        <a:t> Analysis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Georgia"/>
                        <a:ea typeface="Calibri"/>
                        <a:cs typeface="Georgi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28473" y="1551479"/>
            <a:ext cx="78803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Preliminary Financial Analysis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The estimated total construction cost for the 3 sections i.e. from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Adama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 to Dire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Dawa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Georgia" pitchFamily="18" charset="0"/>
              </a:rPr>
              <a:t> is estimated at US$ 1,119 million, including US$ 38 million towards the costs of capitalized interest. The cost of land acquisition is yet to be estimated. Below is a breakdown of the projected costs by section.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298" y="2782094"/>
            <a:ext cx="5178870" cy="296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40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A399E-1A7E-4FBC-A1C7-37C282AD4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2" y="2514600"/>
            <a:ext cx="8381999" cy="42672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9F5190F-4925-41A5-8884-D61C7782E763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2286000"/>
          <a:ext cx="9143999" cy="23133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1538">
                  <a:extLst>
                    <a:ext uri="{9D8B030D-6E8A-4147-A177-3AD203B41FA5}">
                      <a16:colId xmlns:a16="http://schemas.microsoft.com/office/drawing/2014/main" val="3557220838"/>
                    </a:ext>
                  </a:extLst>
                </a:gridCol>
                <a:gridCol w="1328615">
                  <a:extLst>
                    <a:ext uri="{9D8B030D-6E8A-4147-A177-3AD203B41FA5}">
                      <a16:colId xmlns:a16="http://schemas.microsoft.com/office/drawing/2014/main" val="1832405789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2415024457"/>
                    </a:ext>
                  </a:extLst>
                </a:gridCol>
                <a:gridCol w="2579077">
                  <a:extLst>
                    <a:ext uri="{9D8B030D-6E8A-4147-A177-3AD203B41FA5}">
                      <a16:colId xmlns:a16="http://schemas.microsoft.com/office/drawing/2014/main" val="3075249358"/>
                    </a:ext>
                  </a:extLst>
                </a:gridCol>
              </a:tblGrid>
              <a:tr h="2698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R.No</a:t>
                      </a: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Projects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37083052"/>
                  </a:ext>
                </a:extLst>
              </a:tr>
              <a:tr h="17875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Gad and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</a:rPr>
                        <a:t>Dicheto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 Solar PV Projects (250MW)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The winning bidder (ACWA Power) achieved commercial close on Dec. 19/2019 and now working on outstanding CPs to reach Financial Close (17 PCs)</a:t>
                      </a:r>
                    </a:p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Achievement: Energy Tariff 2.5260 US Cents per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</a:rPr>
                        <a:t>Kwh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The winning bidder Expected to arrive Financial Close in the mid of April 2021 ( Financial Close was planned to be completed in June 2020 but extended two times due to COVID-19 and convertibility guarantee)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5507654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E27A53F-ED59-4086-901A-17BEE08E536B}"/>
              </a:ext>
            </a:extLst>
          </p:cNvPr>
          <p:cNvSpPr txBox="1"/>
          <p:nvPr/>
        </p:nvSpPr>
        <p:spPr>
          <a:xfrm>
            <a:off x="2057400" y="1828800"/>
            <a:ext cx="9144000" cy="4770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Public-Private Partnership Projects Current Status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900688F-9C07-4E1B-9023-A757E56E51D6}"/>
              </a:ext>
            </a:extLst>
          </p:cNvPr>
          <p:cNvGraphicFramePr>
            <a:graphicFrameLocks/>
          </p:cNvGraphicFramePr>
          <p:nvPr/>
        </p:nvGraphicFramePr>
        <p:xfrm>
          <a:off x="2057400" y="4572000"/>
          <a:ext cx="9143999" cy="213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1538">
                  <a:extLst>
                    <a:ext uri="{9D8B030D-6E8A-4147-A177-3AD203B41FA5}">
                      <a16:colId xmlns:a16="http://schemas.microsoft.com/office/drawing/2014/main" val="2269955481"/>
                    </a:ext>
                  </a:extLst>
                </a:gridCol>
                <a:gridCol w="1328615">
                  <a:extLst>
                    <a:ext uri="{9D8B030D-6E8A-4147-A177-3AD203B41FA5}">
                      <a16:colId xmlns:a16="http://schemas.microsoft.com/office/drawing/2014/main" val="1631090381"/>
                    </a:ext>
                  </a:extLst>
                </a:gridCol>
                <a:gridCol w="4454769">
                  <a:extLst>
                    <a:ext uri="{9D8B030D-6E8A-4147-A177-3AD203B41FA5}">
                      <a16:colId xmlns:a16="http://schemas.microsoft.com/office/drawing/2014/main" val="3476043190"/>
                    </a:ext>
                  </a:extLst>
                </a:gridCol>
                <a:gridCol w="2579077">
                  <a:extLst>
                    <a:ext uri="{9D8B030D-6E8A-4147-A177-3AD203B41FA5}">
                      <a16:colId xmlns:a16="http://schemas.microsoft.com/office/drawing/2014/main" val="4013966550"/>
                    </a:ext>
                  </a:extLst>
                </a:gridCol>
              </a:tblGrid>
              <a:tr h="2133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Gad-II Solar Power Projects (Round IIA) (125MW)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RFP and Relevant documents are uploaded in the Data Room and Clarification Q &amp; A are underway ahead of bid submission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E&amp;S team begun conducting the study on July 22/2020 for Gad-II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E&amp;S work are underway and expected to be finalized in Feb/2021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Pre-bid Conference will be held on VC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Bidders site visit will be held through Drone Footage 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anticipated bid submission deadline is on 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14/2021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(the bid submission was initially scheduled for June 2020 however, it was extended to December  2020 and now to April due to COVID-19)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61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988537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62E46CE-DE7A-4E28-BFBB-DE579E14E5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57400" y="2362200"/>
          <a:ext cx="8915400" cy="41042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6968">
                  <a:extLst>
                    <a:ext uri="{9D8B030D-6E8A-4147-A177-3AD203B41FA5}">
                      <a16:colId xmlns:a16="http://schemas.microsoft.com/office/drawing/2014/main" val="630359105"/>
                    </a:ext>
                  </a:extLst>
                </a:gridCol>
                <a:gridCol w="1368982">
                  <a:extLst>
                    <a:ext uri="{9D8B030D-6E8A-4147-A177-3AD203B41FA5}">
                      <a16:colId xmlns:a16="http://schemas.microsoft.com/office/drawing/2014/main" val="3344438271"/>
                    </a:ext>
                  </a:extLst>
                </a:gridCol>
                <a:gridCol w="3206566">
                  <a:extLst>
                    <a:ext uri="{9D8B030D-6E8A-4147-A177-3AD203B41FA5}">
                      <a16:colId xmlns:a16="http://schemas.microsoft.com/office/drawing/2014/main" val="2871766509"/>
                    </a:ext>
                  </a:extLst>
                </a:gridCol>
                <a:gridCol w="3582884">
                  <a:extLst>
                    <a:ext uri="{9D8B030D-6E8A-4147-A177-3AD203B41FA5}">
                      <a16:colId xmlns:a16="http://schemas.microsoft.com/office/drawing/2014/main" val="9708732"/>
                    </a:ext>
                  </a:extLst>
                </a:gridCol>
              </a:tblGrid>
              <a:tr h="60308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R.No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Projects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63807903"/>
                  </a:ext>
                </a:extLst>
              </a:tr>
              <a:tr h="19390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Weranso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Solar Project (Round IIA) (100)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RFP, PPA and IA document are completed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site is under investigation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Regional State noted that the site for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Weranso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Solar Project is within the National Park area and it is not suitable for the project. </a:t>
                      </a:r>
                    </a:p>
                    <a:p>
                      <a:pPr algn="l"/>
                      <a:endParaRPr lang="en-US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 EEP and the Regional States identified an alternative site and agreed to tender the project.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46758844"/>
                  </a:ext>
                </a:extLst>
              </a:tr>
              <a:tr h="142023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Metema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Mekele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Shiraro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Humera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Welenchiti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Solar Projects (Round IIB) (475MW)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Prequalified bidders were identified using RFQ document 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IFC team will start  site related studies to tender the projects in 2021.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EEP recommended to find an alternative sites for the projects since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Mekele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site has high social risk, 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Welenchiti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site has volcanic rock, and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Metema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site has security issue. Therefore, EEP and IFC are working together to find an alternative sites.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313579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076308-8E5F-4F53-A5FE-CD3DCDC0E5A7}"/>
              </a:ext>
            </a:extLst>
          </p:cNvPr>
          <p:cNvSpPr txBox="1"/>
          <p:nvPr/>
        </p:nvSpPr>
        <p:spPr>
          <a:xfrm>
            <a:off x="2057400" y="1905000"/>
            <a:ext cx="8915400" cy="4770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Public-Private Partnership </a:t>
            </a:r>
            <a:r>
              <a:rPr kumimoji="0" lang="en-US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Pojects</a:t>
            </a: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Current Status Cont.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49747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C5CF763-CCB1-49E5-9910-119ED862D8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2362201"/>
          <a:ext cx="9296401" cy="41148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1855">
                  <a:extLst>
                    <a:ext uri="{9D8B030D-6E8A-4147-A177-3AD203B41FA5}">
                      <a16:colId xmlns:a16="http://schemas.microsoft.com/office/drawing/2014/main" val="1074528139"/>
                    </a:ext>
                  </a:extLst>
                </a:gridCol>
                <a:gridCol w="2576618">
                  <a:extLst>
                    <a:ext uri="{9D8B030D-6E8A-4147-A177-3AD203B41FA5}">
                      <a16:colId xmlns:a16="http://schemas.microsoft.com/office/drawing/2014/main" val="3368636158"/>
                    </a:ext>
                  </a:extLst>
                </a:gridCol>
                <a:gridCol w="2973852">
                  <a:extLst>
                    <a:ext uri="{9D8B030D-6E8A-4147-A177-3AD203B41FA5}">
                      <a16:colId xmlns:a16="http://schemas.microsoft.com/office/drawing/2014/main" val="1062948955"/>
                    </a:ext>
                  </a:extLst>
                </a:gridCol>
                <a:gridCol w="2914076">
                  <a:extLst>
                    <a:ext uri="{9D8B030D-6E8A-4147-A177-3AD203B41FA5}">
                      <a16:colId xmlns:a16="http://schemas.microsoft.com/office/drawing/2014/main" val="402142246"/>
                    </a:ext>
                  </a:extLst>
                </a:gridCol>
              </a:tblGrid>
              <a:tr h="4246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R.No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Projects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71175699"/>
                  </a:ext>
                </a:extLst>
              </a:tr>
              <a:tr h="230996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u="sng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Hydropower Projects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Genale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Dawa-6 (246MW)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Genale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Dawa-5 (100MW)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Halale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Werabesa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&amp; II (424MW)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Chemoga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Yeda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&amp; II (280MW)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Dabus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(798MW)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has been retained by CA to update the feasibility study, ESIA and RAP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RFQ prepared for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Chemoga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Yeda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&amp; II and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Dabus</a:t>
                      </a:r>
                      <a:endParaRPr lang="en-US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feasibility studies, ESIA, and RAP conducted before 15 =20 Years to implement by traditional procurement. Therefore, it requires update based on PPP concept.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52936065"/>
                  </a:ext>
                </a:extLst>
              </a:tr>
              <a:tr h="13801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Express Road Projects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Adama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-Awash (60Km)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Awash-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Mieso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(72Km)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Mieso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-Dire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Dawa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(160Km)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retained by CA for detailed feasibility study, ESIA and other Tender Documents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consultant submitted the draft studies. However, 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theWorld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bank and AfDB have shown interest no to provide guarantee to the projects. The projects likely will be excluded from PPP pipeline.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41070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C8BDE93-7C3A-44B9-B29C-FC8D7B83537B}"/>
              </a:ext>
            </a:extLst>
          </p:cNvPr>
          <p:cNvSpPr txBox="1"/>
          <p:nvPr/>
        </p:nvSpPr>
        <p:spPr>
          <a:xfrm>
            <a:off x="1524000" y="1905000"/>
            <a:ext cx="9296400" cy="4770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Public-Private Partnership Projects Current Status Cont.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70655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529D85-AD5D-49F6-8584-4EE2F9F380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0200" y="2209800"/>
          <a:ext cx="9677400" cy="449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77879">
                  <a:extLst>
                    <a:ext uri="{9D8B030D-6E8A-4147-A177-3AD203B41FA5}">
                      <a16:colId xmlns:a16="http://schemas.microsoft.com/office/drawing/2014/main" val="2453855498"/>
                    </a:ext>
                  </a:extLst>
                </a:gridCol>
                <a:gridCol w="3057707">
                  <a:extLst>
                    <a:ext uri="{9D8B030D-6E8A-4147-A177-3AD203B41FA5}">
                      <a16:colId xmlns:a16="http://schemas.microsoft.com/office/drawing/2014/main" val="1616781912"/>
                    </a:ext>
                  </a:extLst>
                </a:gridCol>
                <a:gridCol w="4002232">
                  <a:extLst>
                    <a:ext uri="{9D8B030D-6E8A-4147-A177-3AD203B41FA5}">
                      <a16:colId xmlns:a16="http://schemas.microsoft.com/office/drawing/2014/main" val="1342322635"/>
                    </a:ext>
                  </a:extLst>
                </a:gridCol>
                <a:gridCol w="1639582">
                  <a:extLst>
                    <a:ext uri="{9D8B030D-6E8A-4147-A177-3AD203B41FA5}">
                      <a16:colId xmlns:a16="http://schemas.microsoft.com/office/drawing/2014/main" val="3425818642"/>
                    </a:ext>
                  </a:extLst>
                </a:gridCol>
              </a:tblGrid>
              <a:tr h="3942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R.No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Projects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28465903"/>
                  </a:ext>
                </a:extLst>
              </a:tr>
              <a:tr h="177113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Affordable Housing in Addis Ababa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Management Team has been established by the CA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has been retained for detailed feasibility study, ESIA and tender documents and preparation, and the work has started.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3922773"/>
                  </a:ext>
                </a:extLst>
              </a:tr>
              <a:tr h="23304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-Djibouti Railway INDODE Terminal Logistic Project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Management Team had been established by the CA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Project Management Team prepared the TOR to hire consultant for detailed feasibility study, ESIA and Tender documents.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PPP Board did not approve the project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552906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E4C83C8-6B22-4EAB-B8F6-8BE364B4EB3B}"/>
              </a:ext>
            </a:extLst>
          </p:cNvPr>
          <p:cNvSpPr/>
          <p:nvPr/>
        </p:nvSpPr>
        <p:spPr>
          <a:xfrm>
            <a:off x="1736514" y="3019902"/>
            <a:ext cx="87600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2B7506-549A-4F43-BBBF-97F8B3416286}"/>
              </a:ext>
            </a:extLst>
          </p:cNvPr>
          <p:cNvSpPr txBox="1"/>
          <p:nvPr/>
        </p:nvSpPr>
        <p:spPr>
          <a:xfrm>
            <a:off x="1600200" y="1752600"/>
            <a:ext cx="9677400" cy="4770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Public-Private Partnership Projects Current Status Cont.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97225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5_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8">
    <a:dk1>
      <a:sysClr val="windowText" lastClr="000000"/>
    </a:dk1>
    <a:lt1>
      <a:sysClr val="window" lastClr="FFFFFF"/>
    </a:lt1>
    <a:dk2>
      <a:srgbClr val="2A2A2A"/>
    </a:dk2>
    <a:lt2>
      <a:srgbClr val="FBFBF8"/>
    </a:lt2>
    <a:accent1>
      <a:srgbClr val="F75952"/>
    </a:accent1>
    <a:accent2>
      <a:srgbClr val="6AC7C9"/>
    </a:accent2>
    <a:accent3>
      <a:srgbClr val="F98A37"/>
    </a:accent3>
    <a:accent4>
      <a:srgbClr val="75BB6E"/>
    </a:accent4>
    <a:accent5>
      <a:srgbClr val="B67AC3"/>
    </a:accent5>
    <a:accent6>
      <a:srgbClr val="F7C94D"/>
    </a:accent6>
    <a:hlink>
      <a:srgbClr val="B67AC3"/>
    </a:hlink>
    <a:folHlink>
      <a:srgbClr val="6AC7C9"/>
    </a:folHlink>
  </a:clrScheme>
  <a:fontScheme name="Verdana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1045</Words>
  <Application>Microsoft Office PowerPoint</Application>
  <PresentationFormat>Widescreen</PresentationFormat>
  <Paragraphs>230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Aharoni</vt:lpstr>
      <vt:lpstr>Arial</vt:lpstr>
      <vt:lpstr>Calibri</vt:lpstr>
      <vt:lpstr>Georgia</vt:lpstr>
      <vt:lpstr>Gill Sans MT</vt:lpstr>
      <vt:lpstr>Impact</vt:lpstr>
      <vt:lpstr>Times New Roman</vt:lpstr>
      <vt:lpstr>Verdana</vt:lpstr>
      <vt:lpstr>Wingdings</vt:lpstr>
      <vt:lpstr>Badge</vt:lpstr>
      <vt:lpstr>5_Badge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Ashenafi Abera Wolde</dc:creator>
  <cp:lastModifiedBy>Ashenafi Abera Wolde</cp:lastModifiedBy>
  <cp:revision>2</cp:revision>
  <dcterms:created xsi:type="dcterms:W3CDTF">2021-05-20T06:42:42Z</dcterms:created>
  <dcterms:modified xsi:type="dcterms:W3CDTF">2021-06-16T11:51:30Z</dcterms:modified>
</cp:coreProperties>
</file>